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2" r:id="rId36"/>
    <p:sldId id="291" r:id="rId37"/>
    <p:sldId id="293" r:id="rId38"/>
    <p:sldId id="294" r:id="rId39"/>
    <p:sldId id="295" r:id="rId40"/>
    <p:sldId id="297" r:id="rId41"/>
    <p:sldId id="296" r:id="rId42"/>
    <p:sldId id="298" r:id="rId43"/>
    <p:sldId id="299" r:id="rId44"/>
    <p:sldId id="301" r:id="rId45"/>
    <p:sldId id="300" r:id="rId46"/>
    <p:sldId id="302" r:id="rId47"/>
    <p:sldId id="305" r:id="rId48"/>
    <p:sldId id="303" r:id="rId49"/>
    <p:sldId id="306" r:id="rId50"/>
    <p:sldId id="307" r:id="rId51"/>
    <p:sldId id="308" r:id="rId52"/>
    <p:sldId id="309" r:id="rId53"/>
    <p:sldId id="310" r:id="rId54"/>
    <p:sldId id="311" r:id="rId55"/>
    <p:sldId id="312" r:id="rId56"/>
    <p:sldId id="313" r:id="rId57"/>
    <p:sldId id="314" r:id="rId58"/>
    <p:sldId id="315" r:id="rId59"/>
    <p:sldId id="316" r:id="rId60"/>
    <p:sldId id="318" r:id="rId61"/>
    <p:sldId id="317"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7" r:id="rId80"/>
    <p:sldId id="336"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ΑΠΟΣΤΟΛΟΣ-ΑΝΔΡΕΑΣ ΧΑΡΙΤΟΥΔΗΣ" initials="ΑΑΧ" lastIdx="1" clrIdx="0">
    <p:extLst>
      <p:ext uri="{19B8F6BF-5375-455C-9EA6-DF929625EA0E}">
        <p15:presenceInfo xmlns:p15="http://schemas.microsoft.com/office/powerpoint/2012/main" userId="ΑΠΟΣΤΟΛΟΣ-ΑΝΔΡΕΑΣ ΧΑΡΙΤΟΥΔΗΣ"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commentAuthors" Target="commentAuthor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B87E-4591-47A1-9046-CF63F17215EF}" type="datetime2">
              <a:rPr lang="en-US" smtClean="0"/>
              <a:t>Sunday, October 24, 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t>‹#›</a:t>
            </a:fld>
            <a:endParaRPr lang="en-US"/>
          </a:p>
        </p:txBody>
      </p:sp>
    </p:spTree>
    <p:extLst>
      <p:ext uri="{BB962C8B-B14F-4D97-AF65-F5344CB8AC3E}">
        <p14:creationId xmlns:p14="http://schemas.microsoft.com/office/powerpoint/2010/main" val="3978816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2ED3-3C46-4C9A-9738-67B2D875E7E2}" type="datetime2">
              <a:rPr lang="en-US" smtClean="0"/>
              <a:pPr/>
              <a:t>Sunday, October 24,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393166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Sunday, October 24, 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4342919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Sunday, October 24, 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67909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Sunday, October 24, 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901024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2ED3-3C46-4C9A-9738-67B2D875E7E2}" type="datetime2">
              <a:rPr lang="en-US" smtClean="0"/>
              <a:pPr/>
              <a:t>Sunday, October 24, 2021</a:t>
            </a:fld>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6140149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2ED3-3C46-4C9A-9738-67B2D875E7E2}" type="datetime2">
              <a:rPr lang="en-US" smtClean="0"/>
              <a:pPr/>
              <a:t>Sunday, October 24, 2021</a:t>
            </a:fld>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99991750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17F0E-8070-4DFE-A821-9A699EDBAD7E}" type="datetime2">
              <a:rPr lang="en-US" smtClean="0"/>
              <a:t>Sunday, October 24, 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066785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D34AE-C7BF-46E5-A968-01C6641F6476}" type="datetime2">
              <a:rPr lang="en-US" smtClean="0"/>
              <a:t>Sunday, October 24, 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55102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33DE70B-B772-416E-A790-995760B1742E}" type="datetime2">
              <a:rPr lang="en-US" smtClean="0"/>
              <a:t>Sunday, October 24, 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965743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60CDE-A6F1-4138-AF12-ED09E8E5FB6B}" type="datetime2">
              <a:rPr lang="en-US" smtClean="0"/>
              <a:t>Sunday, October 24, 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958933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5F8B1-DB7B-4D28-A97D-40FB2DD1EF78}" type="datetime2">
              <a:rPr lang="en-US" smtClean="0"/>
              <a:t>Sunday, October 24, 2021</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275943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039161-23B8-4738-9069-73EBE8884FDD}" type="datetime2">
              <a:rPr lang="en-US" smtClean="0"/>
              <a:t>Sunday, October 24, 2021</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520612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A994D44-7693-499F-AC6C-11696134FE3F}" type="datetime2">
              <a:rPr lang="en-US" smtClean="0"/>
              <a:t>Sunday, October 24, 2021</a:t>
            </a:fld>
            <a:endParaRPr lang="en-US"/>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447918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63AF2AE-472C-4EF3-ABB2-24BAA9AE3CF7}" type="datetime2">
              <a:rPr lang="en-US" smtClean="0"/>
              <a:t>Sunday, October 24, 2021</a:t>
            </a:fld>
            <a:endParaRPr lang="en-US"/>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117230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AEA162C-A7C1-4263-9453-1BAFF8C39559}" type="datetime2">
              <a:rPr lang="en-US" smtClean="0"/>
              <a:t>Sunday, October 24, 2021</a:t>
            </a:fld>
            <a:endParaRPr lang="en-US"/>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93619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DF6793-3458-4587-8168-65F0C37A92D2}" type="datetime2">
              <a:rPr lang="en-US" smtClean="0"/>
              <a:t>Sunday, October 24, 2021</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954093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52ED3-3C46-4C9A-9738-67B2D875E7E2}" type="datetime2">
              <a:rPr lang="en-US" smtClean="0"/>
              <a:pPr/>
              <a:t>Sunday, October 24, 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52294633"/>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4C9E10D7-4181-4AED-9911-8138F12A32B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0" y="-249442"/>
            <a:ext cx="12188932" cy="6858000"/>
          </a:xfrm>
          <a:prstGeom prst="rect">
            <a:avLst/>
          </a:prstGeom>
        </p:spPr>
      </p:pic>
      <p:sp>
        <p:nvSpPr>
          <p:cNvPr id="2" name="Title 1">
            <a:extLst>
              <a:ext uri="{FF2B5EF4-FFF2-40B4-BE49-F238E27FC236}">
                <a16:creationId xmlns:a16="http://schemas.microsoft.com/office/drawing/2014/main" id="{398B3E58-2179-40DA-9B55-8A55C549B8C6}"/>
              </a:ext>
            </a:extLst>
          </p:cNvPr>
          <p:cNvSpPr>
            <a:spLocks noGrp="1"/>
          </p:cNvSpPr>
          <p:nvPr>
            <p:ph type="ctrTitle"/>
          </p:nvPr>
        </p:nvSpPr>
        <p:spPr>
          <a:xfrm>
            <a:off x="304912" y="108155"/>
            <a:ext cx="5278995" cy="3320845"/>
          </a:xfrm>
        </p:spPr>
        <p:txBody>
          <a:bodyPr anchor="b">
            <a:normAutofit fontScale="90000"/>
          </a:bodyPr>
          <a:lstStyle/>
          <a:p>
            <a:pPr algn="l"/>
            <a:r>
              <a:rPr lang="el-GR" sz="4800" dirty="0">
                <a:solidFill>
                  <a:schemeClr val="tx1"/>
                </a:solidFill>
              </a:rPr>
              <a:t>ΤΕΧΝΟΛΟΓΙΕΣ ΑΝΑΠΤΥΞΗΣ ΗΛΕΚΤΡΟΝΙΚΩΝ ΠΑΙΧΝΙΔΙΩΝ</a:t>
            </a:r>
            <a:r>
              <a:rPr lang="en-US" sz="4800" dirty="0">
                <a:solidFill>
                  <a:schemeClr val="tx1"/>
                </a:solidFill>
              </a:rPr>
              <a:t> 2020-2021</a:t>
            </a:r>
            <a:endParaRPr lang="en-GB" sz="4800" dirty="0">
              <a:solidFill>
                <a:schemeClr val="tx1"/>
              </a:solidFill>
            </a:endParaRPr>
          </a:p>
        </p:txBody>
      </p:sp>
      <p:sp>
        <p:nvSpPr>
          <p:cNvPr id="3" name="Subtitle 2">
            <a:extLst>
              <a:ext uri="{FF2B5EF4-FFF2-40B4-BE49-F238E27FC236}">
                <a16:creationId xmlns:a16="http://schemas.microsoft.com/office/drawing/2014/main" id="{B9835394-04DF-4D06-8011-9F5AA1B7341F}"/>
              </a:ext>
            </a:extLst>
          </p:cNvPr>
          <p:cNvSpPr>
            <a:spLocks noGrp="1"/>
          </p:cNvSpPr>
          <p:nvPr>
            <p:ph type="subTitle" idx="1"/>
          </p:nvPr>
        </p:nvSpPr>
        <p:spPr>
          <a:xfrm>
            <a:off x="5798758" y="4069402"/>
            <a:ext cx="5694378" cy="2087665"/>
          </a:xfrm>
        </p:spPr>
        <p:txBody>
          <a:bodyPr anchor="b">
            <a:normAutofit/>
          </a:bodyPr>
          <a:lstStyle/>
          <a:p>
            <a:pPr marL="342900" indent="-342900" algn="l">
              <a:buFont typeface="Arial" panose="020B0604020202020204" pitchFamily="34" charset="0"/>
              <a:buChar char="•"/>
            </a:pPr>
            <a:r>
              <a:rPr lang="en-US" sz="2200" dirty="0">
                <a:solidFill>
                  <a:srgbClr val="FFFFFF"/>
                </a:solidFill>
              </a:rPr>
              <a:t>RTS Game</a:t>
            </a:r>
          </a:p>
          <a:p>
            <a:pPr marL="342900" indent="-342900" algn="l">
              <a:buFont typeface="Arial" panose="020B0604020202020204" pitchFamily="34" charset="0"/>
              <a:buChar char="•"/>
            </a:pPr>
            <a:r>
              <a:rPr lang="el-GR" sz="2200" dirty="0">
                <a:solidFill>
                  <a:srgbClr val="FFFFFF"/>
                </a:solidFill>
              </a:rPr>
              <a:t>Π17178 Χαριτούδης Απόστολος Ανδρέας</a:t>
            </a:r>
            <a:endParaRPr lang="en-US" sz="2200" dirty="0">
              <a:solidFill>
                <a:srgbClr val="FFFFFF"/>
              </a:solidFill>
            </a:endParaRPr>
          </a:p>
          <a:p>
            <a:pPr marL="342900" indent="-342900" algn="l">
              <a:buFont typeface="Arial" panose="020B0604020202020204" pitchFamily="34" charset="0"/>
              <a:buChar char="•"/>
            </a:pPr>
            <a:endParaRPr lang="en-GB" sz="2200" dirty="0">
              <a:solidFill>
                <a:srgbClr val="FFFFFF"/>
              </a:solidFill>
            </a:endParaRPr>
          </a:p>
        </p:txBody>
      </p:sp>
    </p:spTree>
    <p:extLst>
      <p:ext uri="{BB962C8B-B14F-4D97-AF65-F5344CB8AC3E}">
        <p14:creationId xmlns:p14="http://schemas.microsoft.com/office/powerpoint/2010/main" val="365278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Σχεδίαση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175741" y="822854"/>
            <a:ext cx="10412360" cy="5897541"/>
          </a:xfrm>
        </p:spPr>
        <p:txBody>
          <a:bodyPr>
            <a:normAutofit/>
          </a:bodyPr>
          <a:lstStyle/>
          <a:p>
            <a:pPr marL="0" indent="0">
              <a:buNone/>
            </a:pPr>
            <a:r>
              <a:rPr lang="en-US" sz="3200" dirty="0"/>
              <a:t>Gameplay Controls:</a:t>
            </a:r>
          </a:p>
          <a:p>
            <a:r>
              <a:rPr lang="el-GR" sz="1600" dirty="0"/>
              <a:t>Λειτουργίες </a:t>
            </a:r>
            <a:r>
              <a:rPr lang="el-GR" sz="1600" dirty="0" err="1"/>
              <a:t>Μονάδωνμ</a:t>
            </a:r>
            <a:r>
              <a:rPr lang="en-US" sz="1600" dirty="0"/>
              <a:t>(Units,</a:t>
            </a:r>
            <a:r>
              <a:rPr lang="el-GR" sz="1600" dirty="0"/>
              <a:t> </a:t>
            </a:r>
            <a:r>
              <a:rPr lang="en-US" sz="1600" dirty="0"/>
              <a:t>Buildings)</a:t>
            </a:r>
            <a:endParaRPr lang="el-GR" sz="1600" dirty="0"/>
          </a:p>
          <a:p>
            <a:pPr lvl="1">
              <a:buFont typeface="Wingdings" panose="05000000000000000000" pitchFamily="2" charset="2"/>
              <a:buChar char="v"/>
            </a:pPr>
            <a:r>
              <a:rPr lang="en-US" sz="1600" dirty="0"/>
              <a:t>Units:</a:t>
            </a:r>
          </a:p>
          <a:p>
            <a:pPr lvl="2">
              <a:buFont typeface="+mj-lt"/>
              <a:buAutoNum type="arabicPeriod"/>
            </a:pPr>
            <a:r>
              <a:rPr lang="en-US" sz="1400" dirty="0"/>
              <a:t>Idle </a:t>
            </a:r>
            <a:r>
              <a:rPr lang="el-GR" sz="1400" dirty="0"/>
              <a:t>: Ακινησία</a:t>
            </a:r>
          </a:p>
          <a:p>
            <a:pPr lvl="2">
              <a:buFont typeface="+mj-lt"/>
              <a:buAutoNum type="arabicPeriod"/>
            </a:pPr>
            <a:r>
              <a:rPr lang="en-US" sz="1400" dirty="0"/>
              <a:t>Movement:</a:t>
            </a:r>
            <a:r>
              <a:rPr lang="el-GR" sz="1400" dirty="0"/>
              <a:t> Με τις μονάδες που έχει επιλέξει ο παίκτης και πατώντας το δεξί κουμπί του ποντικιού (</a:t>
            </a:r>
            <a:r>
              <a:rPr lang="en-US" sz="1400" dirty="0"/>
              <a:t>Right Mouse Button)</a:t>
            </a:r>
            <a:r>
              <a:rPr lang="el-GR" sz="1400" dirty="0"/>
              <a:t>  δίνει εντολή στις μονάδες να κουνηθούν όπου βρίσκεται ο  κέρσορας</a:t>
            </a:r>
            <a:r>
              <a:rPr lang="en-US" sz="1400" dirty="0"/>
              <a:t>.</a:t>
            </a:r>
          </a:p>
          <a:p>
            <a:pPr lvl="2">
              <a:buFont typeface="+mj-lt"/>
              <a:buAutoNum type="arabicPeriod"/>
            </a:pPr>
            <a:r>
              <a:rPr lang="en-US" sz="1400" dirty="0"/>
              <a:t>Attack:</a:t>
            </a:r>
            <a:r>
              <a:rPr lang="el-GR" sz="1400" dirty="0"/>
              <a:t> Πραγματοποιείται με τον ίδιο τρόπο όπως και η κίνηση αλλά για να πραγματοποιηθεί η επίθεση ο κέρσορας του ποντικιού πρέπει να «στοχεύει» πάνω στις εχθρικές μονάδες.</a:t>
            </a:r>
          </a:p>
          <a:p>
            <a:pPr lvl="2">
              <a:buFont typeface="+mj-lt"/>
              <a:buAutoNum type="arabicPeriod"/>
            </a:pPr>
            <a:r>
              <a:rPr lang="en-US" sz="1400" dirty="0"/>
              <a:t>Defense:</a:t>
            </a:r>
            <a:r>
              <a:rPr lang="el-GR" sz="1400" dirty="0"/>
              <a:t> Οι μονάδες κάθονται ακίνητες και προστατεύουν το σημείο που στέκονται και δεν κυνηγάνε τους εχθρούς όταν αυτοί υποχωρήσουν (δεν υλοποιήθηκε οπότε δεν έχει κουμπί λειτουργίας).</a:t>
            </a:r>
            <a:endParaRPr lang="en-US" sz="1400" dirty="0"/>
          </a:p>
          <a:p>
            <a:pPr lvl="2">
              <a:buFont typeface="+mj-lt"/>
              <a:buAutoNum type="arabicPeriod"/>
            </a:pPr>
            <a:r>
              <a:rPr lang="en-US" sz="1400" dirty="0"/>
              <a:t>Collect-Mine-Cut:</a:t>
            </a:r>
            <a:r>
              <a:rPr lang="el-GR" sz="1400" dirty="0"/>
              <a:t> Τα </a:t>
            </a:r>
            <a:r>
              <a:rPr lang="en-US" sz="1400" dirty="0"/>
              <a:t>units</a:t>
            </a:r>
            <a:r>
              <a:rPr lang="el-GR" sz="1400" dirty="0"/>
              <a:t> που ανήκουν στους </a:t>
            </a:r>
            <a:r>
              <a:rPr lang="en-US" sz="1400" dirty="0"/>
              <a:t>workers</a:t>
            </a:r>
            <a:r>
              <a:rPr lang="el-GR" sz="1400" dirty="0"/>
              <a:t>  μπορούν να συλλέξουν </a:t>
            </a:r>
            <a:r>
              <a:rPr lang="en-US" sz="1400" dirty="0"/>
              <a:t>resources</a:t>
            </a:r>
            <a:r>
              <a:rPr lang="el-GR" sz="1400" dirty="0"/>
              <a:t> από το έδαφος πατώντας το κουμπί κίνησης πάνω στα </a:t>
            </a:r>
            <a:r>
              <a:rPr lang="en-US" sz="1400" dirty="0"/>
              <a:t>resources </a:t>
            </a:r>
            <a:r>
              <a:rPr lang="el-GR" sz="1400" dirty="0"/>
              <a:t>αυτά (αφού έχουν επιλεχθεί αυτές οι μονάδες), να κάνουν </a:t>
            </a:r>
            <a:r>
              <a:rPr lang="en-US" sz="1400" dirty="0"/>
              <a:t>mining </a:t>
            </a:r>
            <a:r>
              <a:rPr lang="el-GR" sz="1400" dirty="0"/>
              <a:t> από ορυχεία αφού πατηθεί το κουμπί κίνησης πάνω σε αυτά τα ορυχεία και τέλος </a:t>
            </a:r>
            <a:r>
              <a:rPr lang="en-US" sz="1400" dirty="0"/>
              <a:t>cut wood</a:t>
            </a:r>
            <a:r>
              <a:rPr lang="el-GR" sz="1400" dirty="0"/>
              <a:t>, όπου το </a:t>
            </a:r>
            <a:r>
              <a:rPr lang="en-US" sz="1400" dirty="0"/>
              <a:t>worker unit</a:t>
            </a:r>
            <a:r>
              <a:rPr lang="el-GR" sz="1400" dirty="0"/>
              <a:t> κόβει τα δέντρα για να συλλέξει ξύλα. Ομοίως με τις προηγούμενες εντολές θα πρέπει ο παίκτης να έχει επιλεγμένο τον </a:t>
            </a:r>
            <a:r>
              <a:rPr lang="en-US" sz="1400" dirty="0"/>
              <a:t>worker</a:t>
            </a:r>
            <a:r>
              <a:rPr lang="el-GR" sz="1400" dirty="0"/>
              <a:t> και να κάνει κλικ στα δέντρα.</a:t>
            </a:r>
          </a:p>
          <a:p>
            <a:pPr lvl="2">
              <a:buFont typeface="+mj-lt"/>
              <a:buAutoNum type="arabicPeriod"/>
            </a:pPr>
            <a:r>
              <a:rPr lang="en-US" sz="1400" dirty="0"/>
              <a:t>Construct buildings: </a:t>
            </a:r>
            <a:r>
              <a:rPr lang="el-GR" sz="1400" dirty="0"/>
              <a:t>Πέρα από τις προαναφερόμενες εντολές οι </a:t>
            </a:r>
            <a:r>
              <a:rPr lang="en-US" sz="1400" dirty="0"/>
              <a:t>workers </a:t>
            </a:r>
            <a:r>
              <a:rPr lang="el-GR" sz="1400" dirty="0"/>
              <a:t> μπορούν να κατασκευάσουν τα κτήρια όπως: </a:t>
            </a:r>
            <a:r>
              <a:rPr lang="en-US" sz="1400" dirty="0"/>
              <a:t>barracks, townhall, farm, altar, towers, </a:t>
            </a:r>
            <a:r>
              <a:rPr lang="el-GR" sz="1400" dirty="0"/>
              <a:t>κτλ. </a:t>
            </a:r>
          </a:p>
          <a:p>
            <a:pPr lvl="2">
              <a:buFont typeface="+mj-lt"/>
              <a:buAutoNum type="arabicPeriod"/>
            </a:pPr>
            <a:r>
              <a:rPr lang="en-US" sz="1400" dirty="0"/>
              <a:t>Militia:</a:t>
            </a:r>
            <a:r>
              <a:rPr lang="el-GR" sz="1400" dirty="0"/>
              <a:t> Σε περίπτωση ανάγκης αν οι στρατιωτικές μονάδες δεν επαρκούσαν ο παίκτης θα μπορούσε να καλέσει τους </a:t>
            </a:r>
            <a:r>
              <a:rPr lang="en-US" sz="1400" dirty="0"/>
              <a:t> workers</a:t>
            </a:r>
            <a:r>
              <a:rPr lang="el-GR" sz="1400" dirty="0"/>
              <a:t> πατώντας το </a:t>
            </a:r>
            <a:r>
              <a:rPr lang="en-US" sz="1400" dirty="0"/>
              <a:t>men in arms action</a:t>
            </a:r>
            <a:r>
              <a:rPr lang="el-GR" sz="1400" dirty="0"/>
              <a:t> στο </a:t>
            </a:r>
            <a:r>
              <a:rPr lang="en-US" sz="1400" dirty="0"/>
              <a:t>townhall</a:t>
            </a:r>
            <a:r>
              <a:rPr lang="el-GR" sz="1400" dirty="0"/>
              <a:t> και να τους μετατρέψει σε</a:t>
            </a:r>
            <a:r>
              <a:rPr lang="en-US" sz="1400" dirty="0"/>
              <a:t> militia</a:t>
            </a:r>
            <a:r>
              <a:rPr lang="el-GR" sz="1400" dirty="0"/>
              <a:t>  και θα έχουν καλύτερα </a:t>
            </a:r>
            <a:r>
              <a:rPr lang="en-US" sz="1400" dirty="0"/>
              <a:t>stat</a:t>
            </a:r>
            <a:r>
              <a:rPr lang="el-GR" sz="1400" dirty="0"/>
              <a:t> για να πολεμήσουν.</a:t>
            </a:r>
          </a:p>
          <a:p>
            <a:pPr lvl="2">
              <a:buFont typeface="+mj-lt"/>
              <a:buAutoNum type="arabicPeriod"/>
            </a:pPr>
            <a:endParaRPr lang="el-GR" sz="1400" dirty="0"/>
          </a:p>
          <a:p>
            <a:pPr lvl="2">
              <a:buFont typeface="+mj-lt"/>
              <a:buAutoNum type="arabicPeriod"/>
            </a:pPr>
            <a:endParaRPr lang="en-US" sz="1400" dirty="0"/>
          </a:p>
        </p:txBody>
      </p:sp>
    </p:spTree>
    <p:extLst>
      <p:ext uri="{BB962C8B-B14F-4D97-AF65-F5344CB8AC3E}">
        <p14:creationId xmlns:p14="http://schemas.microsoft.com/office/powerpoint/2010/main" val="2591442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Barracks</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26671" y="1757778"/>
            <a:ext cx="7727721" cy="4186462"/>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4384" b="14384"/>
          <a:stretch/>
        </p:blipFill>
        <p:spPr>
          <a:xfrm>
            <a:off x="8124238" y="1657974"/>
            <a:ext cx="3239177" cy="4654049"/>
          </a:xfrm>
        </p:spPr>
      </p:pic>
    </p:spTree>
    <p:extLst>
      <p:ext uri="{BB962C8B-B14F-4D97-AF65-F5344CB8AC3E}">
        <p14:creationId xmlns:p14="http://schemas.microsoft.com/office/powerpoint/2010/main" val="17240508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err="1"/>
              <a:t>TownHall</a:t>
            </a:r>
            <a:br>
              <a:rPr lang="en-US" dirty="0"/>
            </a:br>
            <a:br>
              <a:rPr lang="en-US" dirty="0"/>
            </a:b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77724" y="1830154"/>
            <a:ext cx="10060096" cy="4224416"/>
          </a:xfrm>
        </p:spPr>
      </p:pic>
    </p:spTree>
    <p:extLst>
      <p:ext uri="{BB962C8B-B14F-4D97-AF65-F5344CB8AC3E}">
        <p14:creationId xmlns:p14="http://schemas.microsoft.com/office/powerpoint/2010/main" val="10266209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Alter of Heroes</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3" y="1541778"/>
            <a:ext cx="11038642" cy="4796878"/>
          </a:xfrm>
        </p:spPr>
      </p:pic>
    </p:spTree>
    <p:extLst>
      <p:ext uri="{BB962C8B-B14F-4D97-AF65-F5344CB8AC3E}">
        <p14:creationId xmlns:p14="http://schemas.microsoft.com/office/powerpoint/2010/main" val="83964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err="1"/>
              <a:t>WatchTower</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890249" y="1559391"/>
            <a:ext cx="8537836" cy="4885797"/>
          </a:xfrm>
        </p:spPr>
      </p:pic>
    </p:spTree>
    <p:extLst>
      <p:ext uri="{BB962C8B-B14F-4D97-AF65-F5344CB8AC3E}">
        <p14:creationId xmlns:p14="http://schemas.microsoft.com/office/powerpoint/2010/main" val="1751245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err="1"/>
              <a:t>DeffenceTower</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73618" y="1724025"/>
            <a:ext cx="9661147" cy="4638675"/>
          </a:xfrm>
        </p:spPr>
      </p:pic>
    </p:spTree>
    <p:extLst>
      <p:ext uri="{BB962C8B-B14F-4D97-AF65-F5344CB8AC3E}">
        <p14:creationId xmlns:p14="http://schemas.microsoft.com/office/powerpoint/2010/main" val="24673898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Fortress</a:t>
            </a:r>
            <a:br>
              <a:rPr lang="en-US" dirty="0"/>
            </a:br>
            <a:br>
              <a:rPr lang="en-US" dirty="0"/>
            </a:b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329629" y="1828800"/>
            <a:ext cx="8952270" cy="4572000"/>
          </a:xfrm>
        </p:spPr>
      </p:pic>
    </p:spTree>
    <p:extLst>
      <p:ext uri="{BB962C8B-B14F-4D97-AF65-F5344CB8AC3E}">
        <p14:creationId xmlns:p14="http://schemas.microsoft.com/office/powerpoint/2010/main" val="3994587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779534" y="111392"/>
            <a:ext cx="9404723" cy="1025876"/>
          </a:xfrm>
        </p:spPr>
        <p:txBody>
          <a:bodyPr/>
          <a:lstStyle/>
          <a:p>
            <a:pPr algn="ctr"/>
            <a:r>
              <a:rPr lang="en-US" dirty="0"/>
              <a:t>Farm</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046506" y="1696117"/>
            <a:ext cx="9271590" cy="4380833"/>
          </a:xfrm>
        </p:spPr>
      </p:pic>
    </p:spTree>
    <p:extLst>
      <p:ext uri="{BB962C8B-B14F-4D97-AF65-F5344CB8AC3E}">
        <p14:creationId xmlns:p14="http://schemas.microsoft.com/office/powerpoint/2010/main" val="26606276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57443"/>
            <a:ext cx="9404723" cy="1025876"/>
          </a:xfrm>
        </p:spPr>
        <p:txBody>
          <a:bodyPr/>
          <a:lstStyle/>
          <a:p>
            <a:pPr algn="ctr"/>
            <a:r>
              <a:rPr lang="en-US" dirty="0"/>
              <a:t>Mine</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48238" y="1714500"/>
            <a:ext cx="11260820" cy="4724399"/>
          </a:xfrm>
        </p:spPr>
      </p:pic>
    </p:spTree>
    <p:extLst>
      <p:ext uri="{BB962C8B-B14F-4D97-AF65-F5344CB8AC3E}">
        <p14:creationId xmlns:p14="http://schemas.microsoft.com/office/powerpoint/2010/main" val="2842539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19AD-1CBB-402D-A194-D1A1639C3846}"/>
              </a:ext>
            </a:extLst>
          </p:cNvPr>
          <p:cNvSpPr>
            <a:spLocks noGrp="1"/>
          </p:cNvSpPr>
          <p:nvPr>
            <p:ph type="title"/>
          </p:nvPr>
        </p:nvSpPr>
        <p:spPr>
          <a:xfrm>
            <a:off x="726010" y="150877"/>
            <a:ext cx="9404723" cy="1056486"/>
          </a:xfrm>
        </p:spPr>
        <p:txBody>
          <a:bodyPr/>
          <a:lstStyle/>
          <a:p>
            <a:pPr algn="ctr"/>
            <a:r>
              <a:rPr lang="en-US" sz="3000" dirty="0"/>
              <a:t>Script</a:t>
            </a:r>
            <a:r>
              <a:rPr lang="el-GR" sz="3000" dirty="0"/>
              <a:t> που δεν αναφέρθηκαν αλλά τρέχουν παράλληλα με τα άλλα.</a:t>
            </a:r>
            <a:endParaRPr lang="en-GB" sz="3000" dirty="0"/>
          </a:p>
        </p:txBody>
      </p:sp>
      <p:sp>
        <p:nvSpPr>
          <p:cNvPr id="3" name="Content Placeholder 2">
            <a:extLst>
              <a:ext uri="{FF2B5EF4-FFF2-40B4-BE49-F238E27FC236}">
                <a16:creationId xmlns:a16="http://schemas.microsoft.com/office/drawing/2014/main" id="{AF636138-D88F-47CF-AD24-A6CD744E2985}"/>
              </a:ext>
            </a:extLst>
          </p:cNvPr>
          <p:cNvSpPr>
            <a:spLocks noGrp="1"/>
          </p:cNvSpPr>
          <p:nvPr>
            <p:ph idx="1"/>
          </p:nvPr>
        </p:nvSpPr>
        <p:spPr>
          <a:xfrm>
            <a:off x="861134" y="1118586"/>
            <a:ext cx="10031767" cy="5450889"/>
          </a:xfrm>
        </p:spPr>
        <p:txBody>
          <a:bodyPr>
            <a:normAutofit fontScale="92500" lnSpcReduction="20000"/>
          </a:bodyPr>
          <a:lstStyle/>
          <a:p>
            <a:pPr marL="0" indent="0">
              <a:buNone/>
            </a:pPr>
            <a:r>
              <a:rPr lang="en-US" sz="1700" dirty="0"/>
              <a:t>Scripts:</a:t>
            </a:r>
          </a:p>
          <a:p>
            <a:pPr lvl="1"/>
            <a:r>
              <a:rPr lang="en-US" sz="1700" dirty="0" err="1"/>
              <a:t>IUnit</a:t>
            </a:r>
            <a:r>
              <a:rPr lang="en-US" sz="1700" dirty="0"/>
              <a:t>, </a:t>
            </a:r>
            <a:r>
              <a:rPr lang="en-US" sz="1700" dirty="0" err="1"/>
              <a:t>IBuilding</a:t>
            </a:r>
            <a:r>
              <a:rPr lang="el-GR" sz="1700" dirty="0"/>
              <a:t> αυτά τα 2</a:t>
            </a:r>
            <a:r>
              <a:rPr lang="en-US" sz="1700" dirty="0"/>
              <a:t> scripts</a:t>
            </a:r>
            <a:r>
              <a:rPr lang="el-GR" sz="1700" dirty="0"/>
              <a:t> ενεργοποιούν το </a:t>
            </a:r>
            <a:r>
              <a:rPr lang="en-US" sz="1700" dirty="0"/>
              <a:t>highlight </a:t>
            </a:r>
            <a:r>
              <a:rPr lang="el-GR" sz="1700" dirty="0"/>
              <a:t>και στην περίπτωση του</a:t>
            </a:r>
            <a:r>
              <a:rPr lang="en-US" sz="1700" dirty="0"/>
              <a:t> building</a:t>
            </a:r>
            <a:r>
              <a:rPr lang="el-GR" sz="1700" dirty="0"/>
              <a:t> ενεργοποιείται το</a:t>
            </a:r>
            <a:r>
              <a:rPr lang="en-US" sz="1700" dirty="0"/>
              <a:t> UI</a:t>
            </a:r>
            <a:r>
              <a:rPr lang="el-GR" sz="1700" dirty="0"/>
              <a:t>, ώστε να κάνει</a:t>
            </a:r>
            <a:r>
              <a:rPr lang="en-US" sz="1700" dirty="0"/>
              <a:t> interact</a:t>
            </a:r>
            <a:r>
              <a:rPr lang="el-GR" sz="1700" dirty="0"/>
              <a:t> ο παίκτης με τις λειτουργίες του κτηρίου.</a:t>
            </a:r>
            <a:endParaRPr lang="en-US" sz="1700" dirty="0"/>
          </a:p>
          <a:p>
            <a:pPr lvl="1"/>
            <a:r>
              <a:rPr lang="en-US" sz="1700" dirty="0" err="1"/>
              <a:t>BasicBuilding</a:t>
            </a:r>
            <a:r>
              <a:rPr lang="en-US" sz="1700" dirty="0"/>
              <a:t>, </a:t>
            </a:r>
            <a:r>
              <a:rPr lang="en-US" sz="1700" dirty="0" err="1"/>
              <a:t>BasicUnit</a:t>
            </a:r>
            <a:r>
              <a:rPr lang="el-GR" sz="1700" dirty="0"/>
              <a:t>  εκεί μέσα δίνουμε τον τύπο των μονάδων και κάποια στοιχεία που πρέπει να εισαχθούν από τον </a:t>
            </a:r>
            <a:r>
              <a:rPr lang="en-US" sz="1700" dirty="0"/>
              <a:t>unity inspector</a:t>
            </a:r>
            <a:r>
              <a:rPr lang="el-GR" sz="1700" dirty="0"/>
              <a:t>, ώστε να δημιουργηθούν οι μονάδες και τα κτήρια και να είναι έτοιμα προς χρήση στον παιχνίδι μέσα.</a:t>
            </a:r>
            <a:endParaRPr lang="en-US" sz="1700" dirty="0"/>
          </a:p>
          <a:p>
            <a:pPr lvl="1"/>
            <a:r>
              <a:rPr lang="en-US" sz="1700" dirty="0"/>
              <a:t>Action</a:t>
            </a:r>
            <a:r>
              <a:rPr lang="el-GR" sz="1700" dirty="0"/>
              <a:t> έχει την μέθοδο </a:t>
            </a:r>
            <a:r>
              <a:rPr lang="en-US" sz="1700" dirty="0" err="1"/>
              <a:t>OnCLick</a:t>
            </a:r>
            <a:r>
              <a:rPr lang="el-GR" sz="1700" dirty="0"/>
              <a:t> που αφορά το </a:t>
            </a:r>
            <a:r>
              <a:rPr lang="en-US" sz="1700" dirty="0"/>
              <a:t>click</a:t>
            </a:r>
            <a:r>
              <a:rPr lang="el-GR" sz="1700" dirty="0"/>
              <a:t> που θα κάνει ο χρήστης πάνω στο</a:t>
            </a:r>
            <a:r>
              <a:rPr lang="en-US" sz="1700" dirty="0"/>
              <a:t> UI</a:t>
            </a:r>
            <a:r>
              <a:rPr lang="el-GR" sz="1700" dirty="0"/>
              <a:t>.</a:t>
            </a:r>
            <a:endParaRPr lang="en-US" sz="1700" dirty="0"/>
          </a:p>
          <a:p>
            <a:pPr lvl="1"/>
            <a:r>
              <a:rPr lang="en-US" sz="1700" dirty="0" err="1"/>
              <a:t>PlayerAction</a:t>
            </a:r>
            <a:r>
              <a:rPr lang="el-GR" sz="1700" dirty="0"/>
              <a:t> έχει δύο ορίσματα. Το σημαντικότερο είναι το πρώτο για την ώρα, καθώς μέσω αυτού θα θέσουμε από </a:t>
            </a:r>
            <a:r>
              <a:rPr lang="el-GR" sz="1700" dirty="0" err="1"/>
              <a:t>τοΝ</a:t>
            </a:r>
            <a:r>
              <a:rPr lang="el-GR" sz="1700" dirty="0"/>
              <a:t> </a:t>
            </a:r>
            <a:r>
              <a:rPr lang="en-US" sz="1700" dirty="0"/>
              <a:t>inspector </a:t>
            </a:r>
            <a:r>
              <a:rPr lang="el-GR" sz="1700" dirty="0"/>
              <a:t>ποια </a:t>
            </a:r>
            <a:r>
              <a:rPr lang="en-US" sz="1700" dirty="0"/>
              <a:t>units</a:t>
            </a:r>
            <a:r>
              <a:rPr lang="el-GR" sz="1700" dirty="0"/>
              <a:t> θα μπορεί να παραχθούν από συγκεκριμένα κτήρια (για παράδειγμα το</a:t>
            </a:r>
            <a:r>
              <a:rPr lang="en-US" sz="1700" dirty="0"/>
              <a:t> barracks</a:t>
            </a:r>
            <a:r>
              <a:rPr lang="el-GR" sz="1700" dirty="0"/>
              <a:t> μπορεί να παράγει μόνο </a:t>
            </a:r>
            <a:r>
              <a:rPr lang="en-US" sz="1700" dirty="0"/>
              <a:t>soldier, elite </a:t>
            </a:r>
            <a:r>
              <a:rPr lang="el-GR" sz="1700" dirty="0"/>
              <a:t> και </a:t>
            </a:r>
            <a:r>
              <a:rPr lang="en-US" sz="1700" dirty="0"/>
              <a:t>shooter</a:t>
            </a:r>
            <a:r>
              <a:rPr lang="el-GR" sz="1700" dirty="0"/>
              <a:t>, το</a:t>
            </a:r>
            <a:r>
              <a:rPr lang="en-US" sz="1700" dirty="0"/>
              <a:t> altar</a:t>
            </a:r>
            <a:r>
              <a:rPr lang="el-GR" sz="1700" dirty="0"/>
              <a:t> μόνο </a:t>
            </a:r>
            <a:r>
              <a:rPr lang="en-US" sz="1700" dirty="0"/>
              <a:t>hero</a:t>
            </a:r>
            <a:r>
              <a:rPr lang="el-GR" sz="1700" dirty="0"/>
              <a:t> και</a:t>
            </a:r>
            <a:r>
              <a:rPr lang="en-US" sz="1700" dirty="0"/>
              <a:t> hero1</a:t>
            </a:r>
            <a:r>
              <a:rPr lang="el-GR" sz="1700" dirty="0"/>
              <a:t>).</a:t>
            </a:r>
            <a:endParaRPr lang="en-US" sz="1700" dirty="0"/>
          </a:p>
          <a:p>
            <a:pPr lvl="1"/>
            <a:r>
              <a:rPr lang="en-US" sz="1700" dirty="0"/>
              <a:t>Interactable</a:t>
            </a:r>
            <a:r>
              <a:rPr lang="el-GR" sz="1700" dirty="0"/>
              <a:t> ελέγχει πότε να ενεργείται η </a:t>
            </a:r>
            <a:r>
              <a:rPr lang="en-US" sz="1700" dirty="0" err="1"/>
              <a:t>HighLight</a:t>
            </a:r>
            <a:r>
              <a:rPr lang="el-GR" sz="1700" dirty="0"/>
              <a:t> με την οποία επικοινωνούν η </a:t>
            </a:r>
            <a:r>
              <a:rPr lang="en-US" sz="1700" dirty="0" err="1"/>
              <a:t>IUnit</a:t>
            </a:r>
            <a:r>
              <a:rPr lang="el-GR" sz="1700" dirty="0"/>
              <a:t> και η</a:t>
            </a:r>
            <a:r>
              <a:rPr lang="en-US" sz="1700" dirty="0"/>
              <a:t> </a:t>
            </a:r>
            <a:r>
              <a:rPr lang="en-US" sz="1700" dirty="0" err="1"/>
              <a:t>Ubuilding</a:t>
            </a:r>
            <a:r>
              <a:rPr lang="el-GR" sz="1700" dirty="0"/>
              <a:t> που αναφέρθηκαν πριν κάθε φορά που κάνουμε κάποιο κλικ είτε με το </a:t>
            </a:r>
            <a:r>
              <a:rPr lang="en-US" sz="1700" dirty="0"/>
              <a:t>right mouse button</a:t>
            </a:r>
            <a:r>
              <a:rPr lang="el-GR" sz="1700" dirty="0"/>
              <a:t>, είτε με το </a:t>
            </a:r>
            <a:r>
              <a:rPr lang="en-US" sz="1700" dirty="0"/>
              <a:t>left mouse button</a:t>
            </a:r>
            <a:r>
              <a:rPr lang="el-GR" sz="1700" dirty="0"/>
              <a:t>.</a:t>
            </a:r>
            <a:endParaRPr lang="en-US" sz="1700" dirty="0"/>
          </a:p>
          <a:p>
            <a:pPr lvl="1"/>
            <a:r>
              <a:rPr lang="en-US" sz="1700" dirty="0" err="1"/>
              <a:t>BuildingStatsType</a:t>
            </a:r>
            <a:r>
              <a:rPr lang="en-US" sz="1700" dirty="0"/>
              <a:t>, </a:t>
            </a:r>
            <a:r>
              <a:rPr lang="en-US" sz="1700" dirty="0" err="1"/>
              <a:t>UnitStatsType</a:t>
            </a:r>
            <a:r>
              <a:rPr lang="el-GR" sz="1700" dirty="0"/>
              <a:t> ορίζουμε τα είδη των </a:t>
            </a:r>
            <a:r>
              <a:rPr lang="en-US" sz="1700" dirty="0"/>
              <a:t>stats</a:t>
            </a:r>
            <a:r>
              <a:rPr lang="el-GR" sz="1700" dirty="0"/>
              <a:t> που θέλουμε να έχουν τα κτήρια και οι μονάδες μας,</a:t>
            </a:r>
            <a:r>
              <a:rPr lang="en-US" sz="1700" dirty="0"/>
              <a:t> </a:t>
            </a:r>
            <a:r>
              <a:rPr lang="el-GR" sz="1700" dirty="0"/>
              <a:t>τα οποία παίρνουν τιμή από το</a:t>
            </a:r>
            <a:r>
              <a:rPr lang="en-US" sz="1700" dirty="0"/>
              <a:t> unity inspector</a:t>
            </a:r>
            <a:r>
              <a:rPr lang="el-GR" sz="1700" dirty="0"/>
              <a:t> και χρησιμοποιούνται στις περισσότερες κλάσεις που έχουμε.</a:t>
            </a:r>
            <a:endParaRPr lang="en-US" sz="1700" dirty="0"/>
          </a:p>
          <a:p>
            <a:pPr lvl="1"/>
            <a:r>
              <a:rPr lang="en-US" sz="1700" dirty="0"/>
              <a:t>Multiselect</a:t>
            </a:r>
            <a:r>
              <a:rPr lang="el-GR" sz="1700" dirty="0"/>
              <a:t>, είναι η κλάση που εμφανίστηκε πολλές φορές αλλά δεν εξηγήθηκε ποτέ και έχει να κάνει με την </a:t>
            </a:r>
            <a:r>
              <a:rPr lang="en-US" sz="1700" dirty="0"/>
              <a:t>actual</a:t>
            </a:r>
            <a:r>
              <a:rPr lang="el-GR" sz="1700" dirty="0"/>
              <a:t> γραφική εμφάνιση του </a:t>
            </a:r>
            <a:r>
              <a:rPr lang="en-US" sz="1700" dirty="0"/>
              <a:t>4</a:t>
            </a:r>
            <a:r>
              <a:rPr lang="el-GR" sz="1700" dirty="0" err="1"/>
              <a:t>πλευρου</a:t>
            </a:r>
            <a:r>
              <a:rPr lang="el-GR" sz="1700" dirty="0"/>
              <a:t> κατά το</a:t>
            </a:r>
            <a:r>
              <a:rPr lang="en-US" sz="1700" dirty="0"/>
              <a:t> drag selection</a:t>
            </a:r>
            <a:r>
              <a:rPr lang="el-GR" sz="1700" dirty="0"/>
              <a:t> στο παιχνίδι.</a:t>
            </a:r>
            <a:endParaRPr lang="en-US" sz="1700" dirty="0"/>
          </a:p>
          <a:p>
            <a:pPr lvl="1"/>
            <a:r>
              <a:rPr lang="el-GR" sz="1700" dirty="0"/>
              <a:t>Και τέλος </a:t>
            </a:r>
            <a:r>
              <a:rPr lang="en-US" sz="1700" dirty="0" err="1"/>
              <a:t>Create_Mat</a:t>
            </a:r>
            <a:r>
              <a:rPr lang="el-GR" sz="1700" dirty="0"/>
              <a:t>, τ</a:t>
            </a:r>
            <a:r>
              <a:rPr lang="en-US" sz="1700" dirty="0"/>
              <a:t>o</a:t>
            </a:r>
            <a:r>
              <a:rPr lang="el-GR" sz="1700" dirty="0"/>
              <a:t> </a:t>
            </a:r>
            <a:r>
              <a:rPr lang="en-US" sz="1700" dirty="0"/>
              <a:t>script</a:t>
            </a:r>
            <a:r>
              <a:rPr lang="el-GR" sz="1700" dirty="0"/>
              <a:t> αυτό δεν χρησιμοποιείται στο παιχνίδι μέσα, αλλά κατά την φάση ανάπτυξης έγινε προσπάθεια να δημιουργηθούν αυτόματα αρχεία τύπου </a:t>
            </a:r>
            <a:r>
              <a:rPr lang="en-US" sz="1700" dirty="0"/>
              <a:t>material</a:t>
            </a:r>
            <a:r>
              <a:rPr lang="el-GR" sz="1700" dirty="0"/>
              <a:t> αλλά δεν λειτούργησε. </a:t>
            </a:r>
            <a:endParaRPr lang="en-US" sz="1700" dirty="0"/>
          </a:p>
          <a:p>
            <a:pPr lvl="1"/>
            <a:endParaRPr lang="en-GB" dirty="0"/>
          </a:p>
        </p:txBody>
      </p:sp>
    </p:spTree>
    <p:extLst>
      <p:ext uri="{BB962C8B-B14F-4D97-AF65-F5344CB8AC3E}">
        <p14:creationId xmlns:p14="http://schemas.microsoft.com/office/powerpoint/2010/main" val="11984442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19AD-1CBB-402D-A194-D1A1639C3846}"/>
              </a:ext>
            </a:extLst>
          </p:cNvPr>
          <p:cNvSpPr>
            <a:spLocks noGrp="1"/>
          </p:cNvSpPr>
          <p:nvPr>
            <p:ph type="title"/>
          </p:nvPr>
        </p:nvSpPr>
        <p:spPr>
          <a:xfrm>
            <a:off x="646111" y="781191"/>
            <a:ext cx="9404723" cy="1056486"/>
          </a:xfrm>
        </p:spPr>
        <p:txBody>
          <a:bodyPr/>
          <a:lstStyle/>
          <a:p>
            <a:pPr algn="ctr"/>
            <a:r>
              <a:rPr lang="el-GR" sz="3000" dirty="0"/>
              <a:t>Γιατί χρησιμοποιώ παντού</a:t>
            </a:r>
            <a:r>
              <a:rPr lang="en-US" sz="3000" dirty="0"/>
              <a:t> namespace{}</a:t>
            </a:r>
            <a:endParaRPr lang="en-GB" sz="3000" dirty="0"/>
          </a:p>
        </p:txBody>
      </p:sp>
      <p:sp>
        <p:nvSpPr>
          <p:cNvPr id="3" name="Content Placeholder 2">
            <a:extLst>
              <a:ext uri="{FF2B5EF4-FFF2-40B4-BE49-F238E27FC236}">
                <a16:creationId xmlns:a16="http://schemas.microsoft.com/office/drawing/2014/main" id="{AF636138-D88F-47CF-AD24-A6CD744E2985}"/>
              </a:ext>
            </a:extLst>
          </p:cNvPr>
          <p:cNvSpPr>
            <a:spLocks noGrp="1"/>
          </p:cNvSpPr>
          <p:nvPr>
            <p:ph idx="1"/>
          </p:nvPr>
        </p:nvSpPr>
        <p:spPr>
          <a:xfrm>
            <a:off x="646111" y="2059620"/>
            <a:ext cx="9925235" cy="3107184"/>
          </a:xfrm>
        </p:spPr>
        <p:txBody>
          <a:bodyPr>
            <a:normAutofit/>
          </a:bodyPr>
          <a:lstStyle/>
          <a:p>
            <a:pPr marL="0" indent="0">
              <a:buNone/>
            </a:pPr>
            <a:r>
              <a:rPr lang="en-US" dirty="0"/>
              <a:t>Namespace:</a:t>
            </a:r>
            <a:r>
              <a:rPr lang="el-GR" dirty="0"/>
              <a:t> </a:t>
            </a:r>
            <a:r>
              <a:rPr lang="en-GB" sz="1600" b="0" i="0" dirty="0">
                <a:solidFill>
                  <a:srgbClr val="E6E6E6"/>
                </a:solidFill>
                <a:effectLst/>
              </a:rPr>
              <a:t>Namespaces are heavily used in C# programming in two ways. First,</a:t>
            </a:r>
            <a:r>
              <a:rPr lang="el-GR" sz="1600" b="0" i="0" dirty="0">
                <a:solidFill>
                  <a:srgbClr val="E6E6E6"/>
                </a:solidFill>
                <a:effectLst/>
              </a:rPr>
              <a:t> </a:t>
            </a:r>
            <a:r>
              <a:rPr lang="en-GB" sz="1600" b="0" i="0" dirty="0">
                <a:solidFill>
                  <a:srgbClr val="E6E6E6"/>
                </a:solidFill>
                <a:effectLst/>
              </a:rPr>
              <a:t>.NET uses namespaces to organize its many classes</a:t>
            </a:r>
            <a:r>
              <a:rPr lang="en-US" sz="1600" b="0" i="0" dirty="0">
                <a:solidFill>
                  <a:srgbClr val="E6E6E6"/>
                </a:solidFill>
                <a:effectLst/>
              </a:rPr>
              <a:t>,</a:t>
            </a:r>
            <a:r>
              <a:rPr lang="en-GB" sz="1600" b="0" i="0" dirty="0">
                <a:solidFill>
                  <a:srgbClr val="E6E6E6"/>
                </a:solidFill>
                <a:effectLst/>
              </a:rPr>
              <a:t> second, declaring your own namespaces can help you control the scope of class and method names in larger programming projects</a:t>
            </a:r>
            <a:r>
              <a:rPr lang="el-GR" sz="1600" b="0" i="0" dirty="0">
                <a:solidFill>
                  <a:srgbClr val="E6E6E6"/>
                </a:solidFill>
                <a:effectLst/>
              </a:rPr>
              <a:t>. Ο λόγος που κατέληξα σε αυτόν τον </a:t>
            </a:r>
            <a:r>
              <a:rPr lang="en-US" sz="1600" b="0" i="0" dirty="0">
                <a:solidFill>
                  <a:srgbClr val="E6E6E6"/>
                </a:solidFill>
                <a:effectLst/>
              </a:rPr>
              <a:t>modular</a:t>
            </a:r>
            <a:r>
              <a:rPr lang="el-GR" sz="1600" b="0" i="0" dirty="0">
                <a:solidFill>
                  <a:srgbClr val="E6E6E6"/>
                </a:solidFill>
                <a:effectLst/>
              </a:rPr>
              <a:t> τρόπο προγραμματισμού είναι ότι όσο μεγαλύτερο γινόταν το </a:t>
            </a:r>
            <a:r>
              <a:rPr lang="en-US" sz="1600" b="0" i="0" dirty="0">
                <a:solidFill>
                  <a:srgbClr val="E6E6E6"/>
                </a:solidFill>
                <a:effectLst/>
              </a:rPr>
              <a:t>project</a:t>
            </a:r>
            <a:r>
              <a:rPr lang="el-GR" sz="1600" b="0" i="0" dirty="0">
                <a:solidFill>
                  <a:srgbClr val="E6E6E6"/>
                </a:solidFill>
                <a:effectLst/>
              </a:rPr>
              <a:t> τόσο πιο δύσκολο γινόταν να ελέγχω τον κώδικα και τυχόν προβλήματα που πιθανόν να εμφανιζόντουσαν. Πέρα από αυτό με κάθε αλλαγή ή βελτίωση του κώδικα κάτι έσπαγε καθιστώντας την όλη διαδικασία ανάπτυξης χρονοβόρα. </a:t>
            </a:r>
            <a:r>
              <a:rPr lang="el-GR" sz="1600" dirty="0">
                <a:solidFill>
                  <a:srgbClr val="E6E6E6"/>
                </a:solidFill>
              </a:rPr>
              <a:t>Έτσι τώρα όχι μόνο ο κώδικάς είναι πιο κατανοητός στο τι κάνει, αλλά είναι πιο σταθερός σε αλλαγές και σφάλματα γιατί αν σταματήσει να δουλεύει κάποιο κομμάτι δεν σημαίνει πως θα σπάσει  όλο το πρόγραμμα και θα έχουμε το λεγόμενο </a:t>
            </a:r>
            <a:r>
              <a:rPr lang="en-US" sz="1600" dirty="0">
                <a:solidFill>
                  <a:srgbClr val="E6E6E6"/>
                </a:solidFill>
              </a:rPr>
              <a:t>crash</a:t>
            </a:r>
            <a:r>
              <a:rPr lang="el-GR" sz="1600" dirty="0">
                <a:solidFill>
                  <a:srgbClr val="E6E6E6"/>
                </a:solidFill>
              </a:rPr>
              <a:t>. Τέλος, αυτή η εκδοχή είναι πιο </a:t>
            </a:r>
            <a:r>
              <a:rPr lang="en-US" sz="1600" dirty="0">
                <a:solidFill>
                  <a:srgbClr val="E6E6E6"/>
                </a:solidFill>
              </a:rPr>
              <a:t>sophisticated</a:t>
            </a:r>
            <a:r>
              <a:rPr lang="el-GR" sz="1600" dirty="0">
                <a:solidFill>
                  <a:srgbClr val="E6E6E6"/>
                </a:solidFill>
              </a:rPr>
              <a:t> στο τι κάνει κάθε </a:t>
            </a:r>
            <a:r>
              <a:rPr lang="en-US" sz="1600" dirty="0">
                <a:solidFill>
                  <a:srgbClr val="E6E6E6"/>
                </a:solidFill>
              </a:rPr>
              <a:t>script</a:t>
            </a:r>
            <a:r>
              <a:rPr lang="el-GR" sz="1600" dirty="0">
                <a:solidFill>
                  <a:srgbClr val="E6E6E6"/>
                </a:solidFill>
              </a:rPr>
              <a:t> και δεν είναι τραγικά πολύπλοκη επιβαρύνοντας τον υπολογιστή πολύ.</a:t>
            </a:r>
            <a:endParaRPr lang="en-US" sz="1600" dirty="0"/>
          </a:p>
        </p:txBody>
      </p:sp>
    </p:spTree>
    <p:extLst>
      <p:ext uri="{BB962C8B-B14F-4D97-AF65-F5344CB8AC3E}">
        <p14:creationId xmlns:p14="http://schemas.microsoft.com/office/powerpoint/2010/main" val="327254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Σχεδίαση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175741" y="822854"/>
            <a:ext cx="10412360" cy="5897541"/>
          </a:xfrm>
        </p:spPr>
        <p:txBody>
          <a:bodyPr>
            <a:normAutofit lnSpcReduction="10000"/>
          </a:bodyPr>
          <a:lstStyle/>
          <a:p>
            <a:pPr marL="0" indent="0">
              <a:buNone/>
            </a:pPr>
            <a:r>
              <a:rPr lang="en-US" sz="3200" dirty="0"/>
              <a:t>Gameplay Controls:</a:t>
            </a:r>
          </a:p>
          <a:p>
            <a:r>
              <a:rPr lang="el-GR" sz="1600" dirty="0"/>
              <a:t>Λειτουργίες Μονάδων</a:t>
            </a:r>
            <a:r>
              <a:rPr lang="en-US" sz="1600" dirty="0"/>
              <a:t>(Units,</a:t>
            </a:r>
            <a:r>
              <a:rPr lang="el-GR" sz="1600" dirty="0"/>
              <a:t> </a:t>
            </a:r>
            <a:r>
              <a:rPr lang="en-US" sz="1600" dirty="0"/>
              <a:t>Buildings)</a:t>
            </a:r>
            <a:r>
              <a:rPr lang="el-GR" sz="1600" dirty="0"/>
              <a:t> Συνέχεια</a:t>
            </a:r>
          </a:p>
          <a:p>
            <a:pPr lvl="1">
              <a:buFont typeface="Wingdings" panose="05000000000000000000" pitchFamily="2" charset="2"/>
              <a:buChar char="v"/>
            </a:pPr>
            <a:r>
              <a:rPr lang="en-US" sz="1600" dirty="0"/>
              <a:t>Units:</a:t>
            </a:r>
          </a:p>
          <a:p>
            <a:pPr marL="1257300" lvl="2" indent="-342900">
              <a:buFont typeface="+mj-lt"/>
              <a:buAutoNum type="arabicPeriod"/>
            </a:pPr>
            <a:r>
              <a:rPr lang="en-US" sz="1400" dirty="0"/>
              <a:t>Abilities/Casting Spells:</a:t>
            </a:r>
            <a:r>
              <a:rPr lang="el-GR" sz="1400" dirty="0"/>
              <a:t> Μονάδες με </a:t>
            </a:r>
            <a:r>
              <a:rPr lang="en-US" sz="1400" dirty="0"/>
              <a:t>special abilities </a:t>
            </a:r>
            <a:r>
              <a:rPr lang="el-GR" sz="1400" dirty="0"/>
              <a:t>όπως </a:t>
            </a:r>
            <a:r>
              <a:rPr lang="en-US" sz="1400" dirty="0"/>
              <a:t>ability</a:t>
            </a:r>
            <a:r>
              <a:rPr lang="el-GR" sz="1400" dirty="0"/>
              <a:t> </a:t>
            </a:r>
            <a:r>
              <a:rPr lang="en-US" sz="1400" dirty="0"/>
              <a:t>attacks, healing, damage boost, armor boost, spells</a:t>
            </a:r>
            <a:r>
              <a:rPr lang="el-GR" sz="1400" dirty="0"/>
              <a:t> χρειάζονται έξτρα κουμπιά για να πραγματοποιήσουν τις έξτρα αυτές κινήσεις.</a:t>
            </a:r>
          </a:p>
          <a:p>
            <a:pPr marL="1257300" lvl="2" indent="-342900">
              <a:buFont typeface="+mj-lt"/>
              <a:buAutoNum type="arabicPeriod"/>
            </a:pPr>
            <a:r>
              <a:rPr lang="en-US" sz="1400" dirty="0"/>
              <a:t>Block :</a:t>
            </a:r>
            <a:r>
              <a:rPr lang="el-GR" sz="1400" dirty="0"/>
              <a:t> Όσες μονάδες έχουν ασπίδες μπορούν μπλοκάρουν ένα ποσοστό εισερχόμενου </a:t>
            </a:r>
            <a:r>
              <a:rPr lang="en-US" sz="1400" dirty="0"/>
              <a:t>damage</a:t>
            </a:r>
            <a:r>
              <a:rPr lang="el-GR" sz="1400" dirty="0"/>
              <a:t>, αυξάνοντας την διάρκεια ζωής τους, αλλά έχουν ως πέναλτι να περπατάνε πιο αργά και να έχουν βραδύτερο ρυθμό επίθεσης.</a:t>
            </a:r>
          </a:p>
          <a:p>
            <a:pPr marL="1257300" lvl="2" indent="-342900">
              <a:buFont typeface="+mj-lt"/>
              <a:buAutoNum type="arabicPeriod"/>
            </a:pPr>
            <a:r>
              <a:rPr lang="en-US" sz="1400" dirty="0"/>
              <a:t>Buffs:</a:t>
            </a:r>
            <a:r>
              <a:rPr lang="el-GR" sz="1400" dirty="0"/>
              <a:t> Είναι αυτό</a:t>
            </a:r>
            <a:r>
              <a:rPr lang="en-US" sz="1400" dirty="0"/>
              <a:t>-</a:t>
            </a:r>
            <a:r>
              <a:rPr lang="el-GR" sz="1400" dirty="0"/>
              <a:t>εκτελούμενα </a:t>
            </a:r>
            <a:r>
              <a:rPr lang="en-US" sz="1400" dirty="0"/>
              <a:t>area of effect benefits</a:t>
            </a:r>
            <a:r>
              <a:rPr lang="el-GR" sz="1400" dirty="0"/>
              <a:t> που τα έχουν μερικά </a:t>
            </a:r>
            <a:r>
              <a:rPr lang="en-US" sz="1400" dirty="0"/>
              <a:t>units</a:t>
            </a:r>
            <a:r>
              <a:rPr lang="el-GR" sz="1400" dirty="0"/>
              <a:t> και λειτουργούν σαν αύρες και δίνουν συνέχεια </a:t>
            </a:r>
            <a:r>
              <a:rPr lang="en-US" sz="1400" dirty="0"/>
              <a:t> buffs </a:t>
            </a:r>
            <a:r>
              <a:rPr lang="el-GR" sz="1400" dirty="0"/>
              <a:t>όπως:</a:t>
            </a:r>
            <a:r>
              <a:rPr lang="en-US" sz="1400" dirty="0"/>
              <a:t>  damage boost, healing, armor boost ,speed, attack speed</a:t>
            </a:r>
            <a:r>
              <a:rPr lang="el-GR" sz="1400" dirty="0"/>
              <a:t> και διαρκούν όσο το </a:t>
            </a:r>
            <a:r>
              <a:rPr lang="en-US" sz="1400" dirty="0"/>
              <a:t>unit </a:t>
            </a:r>
            <a:r>
              <a:rPr lang="el-GR" sz="1400" dirty="0"/>
              <a:t>βρίσκεται εντός της απόστασης που το </a:t>
            </a:r>
            <a:r>
              <a:rPr lang="en-US" sz="1400" dirty="0"/>
              <a:t>buff </a:t>
            </a:r>
            <a:r>
              <a:rPr lang="el-GR" sz="1400" dirty="0"/>
              <a:t>αυτό έχει </a:t>
            </a:r>
            <a:r>
              <a:rPr lang="en-US" sz="1400" dirty="0"/>
              <a:t>effect</a:t>
            </a:r>
            <a:r>
              <a:rPr lang="el-GR" sz="1400" dirty="0"/>
              <a:t>. Επιπλέον μονάδα που εκπέμπει το </a:t>
            </a:r>
            <a:r>
              <a:rPr lang="en-US" sz="1400" dirty="0"/>
              <a:t>buff</a:t>
            </a:r>
            <a:r>
              <a:rPr lang="el-GR" sz="1400" dirty="0"/>
              <a:t> όταν πεθαίνει παύει να εκπέμπει.</a:t>
            </a:r>
            <a:endParaRPr lang="en-US" sz="1400" dirty="0"/>
          </a:p>
          <a:p>
            <a:pPr lvl="1">
              <a:buFont typeface="Wingdings" panose="05000000000000000000" pitchFamily="2" charset="2"/>
              <a:buChar char="v"/>
            </a:pPr>
            <a:r>
              <a:rPr lang="en-US" sz="1600" dirty="0"/>
              <a:t>Buildings:</a:t>
            </a:r>
            <a:endParaRPr lang="el-GR" sz="1600" dirty="0"/>
          </a:p>
          <a:p>
            <a:pPr marL="1257300" lvl="2" indent="-342900">
              <a:buFont typeface="+mj-lt"/>
              <a:buAutoNum type="arabicPeriod"/>
            </a:pPr>
            <a:r>
              <a:rPr lang="en-US" sz="1400" dirty="0"/>
              <a:t>Create Units:</a:t>
            </a:r>
            <a:r>
              <a:rPr lang="el-GR" sz="1400" dirty="0"/>
              <a:t> Κάθε κτήριο παράγει διαφορετικό τύπο μονάδων ( π.χ. </a:t>
            </a:r>
            <a:r>
              <a:rPr lang="en-US" sz="1400" dirty="0"/>
              <a:t>Barracks </a:t>
            </a:r>
            <a:r>
              <a:rPr lang="el-GR" sz="1400" dirty="0"/>
              <a:t>παράγει </a:t>
            </a:r>
            <a:r>
              <a:rPr lang="en-US" sz="1400" dirty="0"/>
              <a:t>footman, elite, rifleman</a:t>
            </a:r>
            <a:r>
              <a:rPr lang="el-GR" sz="1400" dirty="0"/>
              <a:t>, </a:t>
            </a:r>
            <a:r>
              <a:rPr lang="en-US" sz="1400" dirty="0"/>
              <a:t>townhall </a:t>
            </a:r>
            <a:r>
              <a:rPr lang="el-GR" sz="1400" dirty="0"/>
              <a:t>παράγει </a:t>
            </a:r>
            <a:r>
              <a:rPr lang="en-US" sz="1400" dirty="0"/>
              <a:t>peasant</a:t>
            </a:r>
            <a:r>
              <a:rPr lang="el-GR" sz="1400" dirty="0"/>
              <a:t> </a:t>
            </a:r>
            <a:r>
              <a:rPr lang="en-US" sz="1400" dirty="0"/>
              <a:t>(worker), altar of heroes </a:t>
            </a:r>
            <a:r>
              <a:rPr lang="el-GR" sz="1400" dirty="0"/>
              <a:t>παράγει</a:t>
            </a:r>
            <a:r>
              <a:rPr lang="en-US" sz="1400" dirty="0"/>
              <a:t> heroes, Alchemy</a:t>
            </a:r>
            <a:r>
              <a:rPr lang="el-GR" sz="1400" dirty="0"/>
              <a:t> παράγει</a:t>
            </a:r>
            <a:r>
              <a:rPr lang="en-US" sz="1400" dirty="0"/>
              <a:t> wizards-healers</a:t>
            </a:r>
            <a:r>
              <a:rPr lang="el-GR" sz="1400" dirty="0"/>
              <a:t>.</a:t>
            </a:r>
            <a:endParaRPr lang="el-GR" sz="1400" b="1" dirty="0"/>
          </a:p>
          <a:p>
            <a:pPr marL="1257300" lvl="2" indent="-342900">
              <a:buFont typeface="+mj-lt"/>
              <a:buAutoNum type="arabicPeriod"/>
            </a:pPr>
            <a:r>
              <a:rPr lang="en-US" sz="1400" dirty="0"/>
              <a:t>Upgrade for Units:</a:t>
            </a:r>
            <a:r>
              <a:rPr lang="el-GR" sz="1400" dirty="0"/>
              <a:t> Κάθε κτήριο προσφέρει μερικά </a:t>
            </a:r>
            <a:r>
              <a:rPr lang="en-US" sz="1400" dirty="0"/>
              <a:t>upgrades</a:t>
            </a:r>
            <a:r>
              <a:rPr lang="el-GR" sz="1400" dirty="0"/>
              <a:t> για κάθε</a:t>
            </a:r>
            <a:r>
              <a:rPr lang="en-US" sz="1400" dirty="0"/>
              <a:t> unit</a:t>
            </a:r>
            <a:r>
              <a:rPr lang="el-GR" sz="1400" dirty="0"/>
              <a:t> που παράγει (π.χ. </a:t>
            </a:r>
            <a:r>
              <a:rPr lang="en-US" sz="1400" dirty="0"/>
              <a:t>Barracks armor boost, block boost, damage boost,  attack range)</a:t>
            </a:r>
            <a:r>
              <a:rPr lang="el-GR" sz="1400" dirty="0"/>
              <a:t>.</a:t>
            </a:r>
          </a:p>
          <a:p>
            <a:pPr marL="1257300" lvl="2" indent="-342900">
              <a:buFont typeface="+mj-lt"/>
              <a:buAutoNum type="arabicPeriod"/>
            </a:pPr>
            <a:r>
              <a:rPr lang="en-US" sz="1400" dirty="0"/>
              <a:t>Upgrade for Buildings:</a:t>
            </a:r>
            <a:r>
              <a:rPr lang="el-GR" sz="1400" dirty="0"/>
              <a:t> Τα κτήρια μπορούν να αναβαθμιστούν και να γίνουν πιο αποδοτικά (περισσότερο </a:t>
            </a:r>
            <a:r>
              <a:rPr lang="en-US" sz="1400" dirty="0"/>
              <a:t>armor, </a:t>
            </a:r>
            <a:r>
              <a:rPr lang="el-GR" sz="1400" dirty="0"/>
              <a:t>πιο δυνατές επιθέσεις (όσα έχουν), μειώνουν κόστος παραγωγής), ξεκλειδώνουν και άλλες μονάδες ή κτήρια (π.χ.</a:t>
            </a:r>
            <a:r>
              <a:rPr lang="en-US" sz="1400" dirty="0"/>
              <a:t> Barracks level1</a:t>
            </a:r>
            <a:r>
              <a:rPr lang="el-GR" sz="1400" dirty="0"/>
              <a:t> δίνεται μόνο το </a:t>
            </a:r>
            <a:r>
              <a:rPr lang="en-US" sz="1400" dirty="0"/>
              <a:t>footman, </a:t>
            </a:r>
            <a:r>
              <a:rPr lang="el-GR" sz="1400" dirty="0"/>
              <a:t>ενώ </a:t>
            </a:r>
            <a:r>
              <a:rPr lang="en-US" sz="1400" dirty="0"/>
              <a:t>level 2</a:t>
            </a:r>
            <a:r>
              <a:rPr lang="el-GR" sz="1400" dirty="0"/>
              <a:t> ξεκλειδώνεται και ο</a:t>
            </a:r>
            <a:r>
              <a:rPr lang="en-US" sz="1400" dirty="0"/>
              <a:t> rifleman</a:t>
            </a:r>
            <a:r>
              <a:rPr lang="el-GR" sz="1400" dirty="0"/>
              <a:t> ή </a:t>
            </a:r>
            <a:r>
              <a:rPr lang="en-US" sz="1400" dirty="0"/>
              <a:t>Townhall level 2 unlocks Alchemy</a:t>
            </a:r>
            <a:r>
              <a:rPr lang="el-GR" sz="1400" dirty="0"/>
              <a:t>).</a:t>
            </a:r>
          </a:p>
          <a:p>
            <a:pPr marL="914400" lvl="2" indent="0">
              <a:buNone/>
            </a:pPr>
            <a:endParaRPr lang="en-US" sz="1400" dirty="0"/>
          </a:p>
          <a:p>
            <a:pPr lvl="1">
              <a:buFont typeface="Wingdings" panose="05000000000000000000" pitchFamily="2" charset="2"/>
              <a:buChar char="v"/>
            </a:pPr>
            <a:endParaRPr lang="en-US" sz="1600" dirty="0"/>
          </a:p>
          <a:p>
            <a:pPr lvl="2">
              <a:buFont typeface="Wingdings" panose="05000000000000000000" pitchFamily="2" charset="2"/>
              <a:buChar char="v"/>
            </a:pPr>
            <a:endParaRPr lang="en-US" sz="1400" dirty="0"/>
          </a:p>
        </p:txBody>
      </p:sp>
    </p:spTree>
    <p:extLst>
      <p:ext uri="{BB962C8B-B14F-4D97-AF65-F5344CB8AC3E}">
        <p14:creationId xmlns:p14="http://schemas.microsoft.com/office/powerpoint/2010/main" val="42429001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FACA0A-1669-4DC9-8E4A-D86C8AA785DB}"/>
              </a:ext>
            </a:extLst>
          </p:cNvPr>
          <p:cNvSpPr>
            <a:spLocks noGrp="1"/>
          </p:cNvSpPr>
          <p:nvPr>
            <p:ph type="title"/>
          </p:nvPr>
        </p:nvSpPr>
        <p:spPr>
          <a:xfrm>
            <a:off x="5116971" y="1238383"/>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Σφάλματα και Αστοχίες στην </a:t>
            </a:r>
            <a:r>
              <a:rPr lang="el-GR" sz="7200" b="0" i="0" kern="1200" dirty="0">
                <a:solidFill>
                  <a:schemeClr val="tx2"/>
                </a:solidFill>
                <a:latin typeface="+mj-lt"/>
                <a:ea typeface="+mj-ea"/>
                <a:cs typeface="+mj-cs"/>
              </a:rPr>
              <a:t>Α</a:t>
            </a:r>
            <a:r>
              <a:rPr lang="en-US" sz="7200" b="0" i="0" kern="1200" dirty="0">
                <a:solidFill>
                  <a:schemeClr val="tx2"/>
                </a:solidFill>
                <a:latin typeface="+mj-lt"/>
                <a:ea typeface="+mj-ea"/>
                <a:cs typeface="+mj-cs"/>
              </a:rPr>
              <a:t>νάπτυξη</a:t>
            </a:r>
          </a:p>
        </p:txBody>
      </p:sp>
    </p:spTree>
    <p:extLst>
      <p:ext uri="{BB962C8B-B14F-4D97-AF65-F5344CB8AC3E}">
        <p14:creationId xmlns:p14="http://schemas.microsoft.com/office/powerpoint/2010/main" val="96951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04A73D0-2814-4C18-9FE4-6D3F4128E279}"/>
              </a:ext>
            </a:extLst>
          </p:cNvPr>
          <p:cNvSpPr>
            <a:spLocks noGrp="1"/>
          </p:cNvSpPr>
          <p:nvPr>
            <p:ph type="body" idx="1"/>
          </p:nvPr>
        </p:nvSpPr>
        <p:spPr>
          <a:xfrm>
            <a:off x="1420612" y="228600"/>
            <a:ext cx="6467364" cy="6400800"/>
          </a:xfrm>
        </p:spPr>
        <p:txBody>
          <a:bodyPr vert="horz" lIns="91440" tIns="45720" rIns="91440" bIns="45720" rtlCol="0" anchor="ctr">
            <a:normAutofit/>
          </a:bodyPr>
          <a:lstStyle/>
          <a:p>
            <a:pPr marL="285750" indent="-285750">
              <a:buFont typeface="Wingdings" panose="05000000000000000000" pitchFamily="2" charset="2"/>
              <a:buChar char="Ø"/>
            </a:pPr>
            <a:r>
              <a:rPr lang="el-GR" sz="1600" cap="none" dirty="0">
                <a:solidFill>
                  <a:srgbClr val="FFFFFF"/>
                </a:solidFill>
              </a:rPr>
              <a:t>Αρχικά βασικότερη αστοχία είναι ότι το πρότζεκτ αυτό δεν είναι τελειωμένο, ήταν λάθος καθαρά από πλευράς μου, αφού δεν υπολόγισα  τις δυσκολίες που συνάντησα ή θα συναντούσα. Πιστεύω όμως το πρότζεκτ βρίσκεται σε σωστό δρόμο και μπορεί να αποτελέσει βάση για μελλοντικές εργασίες.</a:t>
            </a:r>
          </a:p>
          <a:p>
            <a:pPr marL="285750" indent="-285750">
              <a:buFont typeface="Wingdings" panose="05000000000000000000" pitchFamily="2" charset="2"/>
              <a:buChar char="Ø"/>
            </a:pPr>
            <a:r>
              <a:rPr lang="el-GR" sz="1600" b="0" i="0" kern="1200" cap="none" dirty="0">
                <a:solidFill>
                  <a:srgbClr val="FFFFFF"/>
                </a:solidFill>
                <a:latin typeface="+mj-lt"/>
                <a:ea typeface="+mj-ea"/>
                <a:cs typeface="+mj-cs"/>
              </a:rPr>
              <a:t>Δεν υπάρχει </a:t>
            </a:r>
            <a:r>
              <a:rPr lang="en-US" sz="1600" b="0" i="0" kern="1200" cap="none" dirty="0">
                <a:solidFill>
                  <a:srgbClr val="FFFFFF"/>
                </a:solidFill>
                <a:latin typeface="+mj-lt"/>
                <a:ea typeface="+mj-ea"/>
                <a:cs typeface="+mj-cs"/>
              </a:rPr>
              <a:t>Menu, Save, Load,</a:t>
            </a:r>
            <a:r>
              <a:rPr lang="el-GR" sz="1600" b="0" i="0" kern="1200" cap="none" dirty="0">
                <a:solidFill>
                  <a:srgbClr val="FFFFFF"/>
                </a:solidFill>
                <a:latin typeface="+mj-lt"/>
                <a:ea typeface="+mj-ea"/>
                <a:cs typeface="+mj-cs"/>
              </a:rPr>
              <a:t> φιλικό</a:t>
            </a:r>
            <a:r>
              <a:rPr lang="en-US" sz="1600" b="0" i="0" kern="1200" cap="none" dirty="0">
                <a:solidFill>
                  <a:srgbClr val="FFFFFF"/>
                </a:solidFill>
                <a:latin typeface="+mj-lt"/>
                <a:ea typeface="+mj-ea"/>
                <a:cs typeface="+mj-cs"/>
              </a:rPr>
              <a:t> UI</a:t>
            </a:r>
            <a:r>
              <a:rPr lang="el-GR" sz="1600" b="0" i="0" kern="1200" cap="none" dirty="0">
                <a:solidFill>
                  <a:srgbClr val="FFFFFF"/>
                </a:solidFill>
                <a:latin typeface="+mj-lt"/>
                <a:ea typeface="+mj-ea"/>
                <a:cs typeface="+mj-cs"/>
              </a:rPr>
              <a:t> για να γίνεται πιο κατανοητό ποια μονάδα ελέγχει  ο παίκτης, ποια μονάδα παράγει ή πιο κτήριο κατασκευάζει.</a:t>
            </a:r>
          </a:p>
          <a:p>
            <a:pPr marL="285750" indent="-285750">
              <a:buFont typeface="Wingdings" panose="05000000000000000000" pitchFamily="2" charset="2"/>
              <a:buChar char="Ø"/>
            </a:pPr>
            <a:r>
              <a:rPr lang="el-GR" sz="1600" b="0" i="0" kern="1200" cap="none" dirty="0">
                <a:solidFill>
                  <a:srgbClr val="FFFFFF"/>
                </a:solidFill>
                <a:latin typeface="+mj-lt"/>
                <a:ea typeface="+mj-ea"/>
                <a:cs typeface="+mj-cs"/>
              </a:rPr>
              <a:t>Μόνο ένα </a:t>
            </a:r>
            <a:r>
              <a:rPr lang="en-US" sz="1600" b="0" i="0" kern="1200" cap="none" dirty="0">
                <a:solidFill>
                  <a:srgbClr val="FFFFFF"/>
                </a:solidFill>
                <a:latin typeface="+mj-lt"/>
                <a:ea typeface="+mj-ea"/>
                <a:cs typeface="+mj-cs"/>
              </a:rPr>
              <a:t> scene</a:t>
            </a:r>
            <a:r>
              <a:rPr lang="el-GR" sz="1600" b="0" i="0" kern="1200" cap="none" dirty="0">
                <a:solidFill>
                  <a:srgbClr val="FFFFFF"/>
                </a:solidFill>
                <a:latin typeface="+mj-lt"/>
                <a:ea typeface="+mj-ea"/>
                <a:cs typeface="+mj-cs"/>
              </a:rPr>
              <a:t> από τα 5</a:t>
            </a:r>
            <a:r>
              <a:rPr lang="el-GR" sz="1600" cap="none" dirty="0">
                <a:solidFill>
                  <a:srgbClr val="FFFFFF"/>
                </a:solidFill>
              </a:rPr>
              <a:t> </a:t>
            </a:r>
            <a:r>
              <a:rPr lang="el-GR" sz="1600" b="0" i="0" kern="1200" cap="none" dirty="0">
                <a:solidFill>
                  <a:srgbClr val="FFFFFF"/>
                </a:solidFill>
                <a:latin typeface="+mj-lt"/>
                <a:ea typeface="+mj-ea"/>
                <a:cs typeface="+mj-cs"/>
              </a:rPr>
              <a:t>έχει </a:t>
            </a:r>
            <a:r>
              <a:rPr lang="en-US" sz="1600" b="0" i="0" kern="1200" cap="none" dirty="0">
                <a:solidFill>
                  <a:srgbClr val="FFFFFF"/>
                </a:solidFill>
                <a:latin typeface="+mj-lt"/>
                <a:ea typeface="+mj-ea"/>
                <a:cs typeface="+mj-cs"/>
              </a:rPr>
              <a:t>assets </a:t>
            </a:r>
            <a:r>
              <a:rPr lang="el-GR" sz="1600" b="0" i="0" kern="1200" cap="none" dirty="0">
                <a:solidFill>
                  <a:srgbClr val="FFFFFF"/>
                </a:solidFill>
                <a:latin typeface="+mj-lt"/>
                <a:ea typeface="+mj-ea"/>
                <a:cs typeface="+mj-cs"/>
              </a:rPr>
              <a:t>πάνω</a:t>
            </a:r>
            <a:r>
              <a:rPr lang="en-US" sz="1600" b="0" i="0" kern="1200" cap="none" dirty="0">
                <a:solidFill>
                  <a:srgbClr val="FFFFFF"/>
                </a:solidFill>
                <a:latin typeface="+mj-lt"/>
                <a:ea typeface="+mj-ea"/>
                <a:cs typeface="+mj-cs"/>
              </a:rPr>
              <a:t> </a:t>
            </a:r>
            <a:r>
              <a:rPr lang="el-GR" sz="1600" b="0" i="0" kern="1200" cap="none" dirty="0">
                <a:solidFill>
                  <a:srgbClr val="FFFFFF"/>
                </a:solidFill>
                <a:latin typeface="+mj-lt"/>
                <a:ea typeface="+mj-ea"/>
                <a:cs typeface="+mj-cs"/>
              </a:rPr>
              <a:t>για να είναι </a:t>
            </a:r>
            <a:r>
              <a:rPr lang="en-US" sz="1600" b="0" i="0" kern="1200" cap="none" dirty="0">
                <a:solidFill>
                  <a:srgbClr val="FFFFFF"/>
                </a:solidFill>
                <a:latin typeface="+mj-lt"/>
                <a:ea typeface="+mj-ea"/>
                <a:cs typeface="+mj-cs"/>
              </a:rPr>
              <a:t>playable</a:t>
            </a:r>
            <a:r>
              <a:rPr lang="el-GR" sz="1600" b="0" i="0" kern="1200" cap="none" dirty="0">
                <a:solidFill>
                  <a:srgbClr val="FFFFFF"/>
                </a:solidFill>
                <a:latin typeface="+mj-lt"/>
                <a:ea typeface="+mj-ea"/>
                <a:cs typeface="+mj-cs"/>
              </a:rPr>
              <a:t>.</a:t>
            </a:r>
          </a:p>
          <a:p>
            <a:pPr marL="285750" indent="-285750">
              <a:buFont typeface="Wingdings" panose="05000000000000000000" pitchFamily="2" charset="2"/>
              <a:buChar char="Ø"/>
            </a:pPr>
            <a:r>
              <a:rPr lang="el-GR" sz="1600" cap="none" dirty="0">
                <a:solidFill>
                  <a:srgbClr val="FFFFFF"/>
                </a:solidFill>
              </a:rPr>
              <a:t>Στα </a:t>
            </a:r>
            <a:r>
              <a:rPr lang="en-US" sz="1600" cap="none" dirty="0">
                <a:solidFill>
                  <a:srgbClr val="FFFFFF"/>
                </a:solidFill>
              </a:rPr>
              <a:t>units </a:t>
            </a:r>
            <a:r>
              <a:rPr lang="el-GR" sz="1600" cap="none" dirty="0">
                <a:solidFill>
                  <a:srgbClr val="FFFFFF"/>
                </a:solidFill>
              </a:rPr>
              <a:t>δεν έχουν ενσωματωθεί τα </a:t>
            </a:r>
            <a:r>
              <a:rPr lang="en-US" sz="1600" cap="none" dirty="0">
                <a:solidFill>
                  <a:srgbClr val="FFFFFF"/>
                </a:solidFill>
              </a:rPr>
              <a:t>animations</a:t>
            </a:r>
            <a:r>
              <a:rPr lang="el-GR" sz="1600" cap="none" dirty="0">
                <a:solidFill>
                  <a:srgbClr val="FFFFFF"/>
                </a:solidFill>
              </a:rPr>
              <a:t>.</a:t>
            </a:r>
          </a:p>
          <a:p>
            <a:pPr marL="285750" indent="-285750">
              <a:buFont typeface="Wingdings" panose="05000000000000000000" pitchFamily="2" charset="2"/>
              <a:buChar char="Ø"/>
            </a:pPr>
            <a:r>
              <a:rPr lang="el-GR" sz="1600" cap="none" dirty="0">
                <a:solidFill>
                  <a:srgbClr val="FFFFFF"/>
                </a:solidFill>
              </a:rPr>
              <a:t>Ούτε στα κτήρια.</a:t>
            </a:r>
          </a:p>
          <a:p>
            <a:pPr marL="285750" indent="-285750">
              <a:buFont typeface="Wingdings" panose="05000000000000000000" pitchFamily="2" charset="2"/>
              <a:buChar char="Ø"/>
            </a:pPr>
            <a:r>
              <a:rPr lang="el-GR" sz="1600" b="0" i="0" kern="1200" cap="none" dirty="0">
                <a:solidFill>
                  <a:srgbClr val="FFFFFF"/>
                </a:solidFill>
                <a:latin typeface="+mj-lt"/>
                <a:ea typeface="+mj-ea"/>
                <a:cs typeface="+mj-cs"/>
              </a:rPr>
              <a:t>Δεν υπάρχου</a:t>
            </a:r>
            <a:r>
              <a:rPr lang="el-GR" sz="1600" cap="none" dirty="0">
                <a:solidFill>
                  <a:srgbClr val="FFFFFF"/>
                </a:solidFill>
              </a:rPr>
              <a:t>ν γραφικές ενδείξεις ότι κάτι πετάγεται σε </a:t>
            </a:r>
            <a:r>
              <a:rPr lang="en-US" sz="1600" cap="none" dirty="0">
                <a:solidFill>
                  <a:srgbClr val="FFFFFF"/>
                </a:solidFill>
              </a:rPr>
              <a:t>range attacks</a:t>
            </a:r>
            <a:r>
              <a:rPr lang="el-GR" sz="1600" cap="none" dirty="0">
                <a:solidFill>
                  <a:srgbClr val="FFFFFF"/>
                </a:solidFill>
              </a:rPr>
              <a:t>.</a:t>
            </a:r>
          </a:p>
          <a:p>
            <a:pPr marL="285750" indent="-285750">
              <a:buFont typeface="Wingdings" panose="05000000000000000000" pitchFamily="2" charset="2"/>
              <a:buChar char="Ø"/>
            </a:pPr>
            <a:r>
              <a:rPr lang="el-GR" sz="1600" cap="none" dirty="0">
                <a:solidFill>
                  <a:srgbClr val="FFFFFF"/>
                </a:solidFill>
              </a:rPr>
              <a:t>Όσον αφορά τα εργατικά</a:t>
            </a:r>
            <a:r>
              <a:rPr lang="en-US" sz="1600" cap="none" dirty="0">
                <a:solidFill>
                  <a:srgbClr val="FFFFFF"/>
                </a:solidFill>
              </a:rPr>
              <a:t> units</a:t>
            </a:r>
            <a:r>
              <a:rPr lang="el-GR" sz="1600" cap="none" dirty="0">
                <a:solidFill>
                  <a:srgbClr val="FFFFFF"/>
                </a:solidFill>
              </a:rPr>
              <a:t> δεν υλοποιήθηκαν οι λειτουργίες </a:t>
            </a:r>
            <a:r>
              <a:rPr lang="en-US" sz="1600" cap="none" dirty="0">
                <a:solidFill>
                  <a:srgbClr val="FFFFFF"/>
                </a:solidFill>
              </a:rPr>
              <a:t>collect cut</a:t>
            </a:r>
            <a:r>
              <a:rPr lang="el-GR" sz="1600" cap="none" dirty="0">
                <a:solidFill>
                  <a:srgbClr val="FFFFFF"/>
                </a:solidFill>
              </a:rPr>
              <a:t> και </a:t>
            </a:r>
            <a:r>
              <a:rPr lang="en-US" sz="1600" cap="none" dirty="0">
                <a:solidFill>
                  <a:srgbClr val="FFFFFF"/>
                </a:solidFill>
              </a:rPr>
              <a:t>mine</a:t>
            </a:r>
            <a:r>
              <a:rPr lang="el-GR" sz="1600" cap="none" dirty="0">
                <a:solidFill>
                  <a:srgbClr val="FFFFFF"/>
                </a:solidFill>
              </a:rPr>
              <a:t>.</a:t>
            </a:r>
          </a:p>
          <a:p>
            <a:pPr marL="285750" indent="-285750">
              <a:buFont typeface="Wingdings" panose="05000000000000000000" pitchFamily="2" charset="2"/>
              <a:buChar char="Ø"/>
            </a:pPr>
            <a:r>
              <a:rPr lang="el-GR" sz="1600" b="0" i="0" kern="1200" cap="none" dirty="0">
                <a:solidFill>
                  <a:srgbClr val="FFFFFF"/>
                </a:solidFill>
                <a:latin typeface="+mj-lt"/>
                <a:ea typeface="+mj-ea"/>
                <a:cs typeface="+mj-cs"/>
              </a:rPr>
              <a:t>Δεν υπάρχει εχθρικό κτήριο για να αρχίσει το </a:t>
            </a:r>
            <a:r>
              <a:rPr lang="en-US" sz="1600" b="0" i="0" kern="1200" cap="none" dirty="0">
                <a:solidFill>
                  <a:srgbClr val="FFFFFF"/>
                </a:solidFill>
                <a:latin typeface="+mj-lt"/>
                <a:ea typeface="+mj-ea"/>
                <a:cs typeface="+mj-cs"/>
              </a:rPr>
              <a:t>playability</a:t>
            </a:r>
            <a:r>
              <a:rPr lang="el-GR" sz="1600" b="0" i="0" kern="1200" cap="none" dirty="0">
                <a:solidFill>
                  <a:srgbClr val="FFFFFF"/>
                </a:solidFill>
                <a:latin typeface="+mj-lt"/>
                <a:ea typeface="+mj-ea"/>
                <a:cs typeface="+mj-cs"/>
              </a:rPr>
              <a:t> καθώς το όλο πρότζεκτ είναι σε </a:t>
            </a:r>
            <a:r>
              <a:rPr lang="en-US" sz="1600" b="0" i="0" kern="1200" cap="none" dirty="0">
                <a:solidFill>
                  <a:srgbClr val="FFFFFF"/>
                </a:solidFill>
                <a:latin typeface="+mj-lt"/>
                <a:ea typeface="+mj-ea"/>
                <a:cs typeface="+mj-cs"/>
              </a:rPr>
              <a:t>testing</a:t>
            </a:r>
            <a:r>
              <a:rPr lang="el-GR" sz="1600" b="0" i="0" kern="1200" cap="none" dirty="0">
                <a:solidFill>
                  <a:srgbClr val="FFFFFF"/>
                </a:solidFill>
                <a:latin typeface="+mj-lt"/>
                <a:ea typeface="+mj-ea"/>
                <a:cs typeface="+mj-cs"/>
              </a:rPr>
              <a:t> </a:t>
            </a:r>
            <a:r>
              <a:rPr lang="en-US" sz="1600" b="0" i="0" kern="1200" cap="none" dirty="0">
                <a:solidFill>
                  <a:srgbClr val="FFFFFF"/>
                </a:solidFill>
                <a:latin typeface="+mj-lt"/>
                <a:ea typeface="+mj-ea"/>
                <a:cs typeface="+mj-cs"/>
              </a:rPr>
              <a:t>phase</a:t>
            </a:r>
            <a:r>
              <a:rPr lang="el-GR" sz="1600" b="0" i="0" kern="1200" cap="none" dirty="0">
                <a:solidFill>
                  <a:srgbClr val="FFFFFF"/>
                </a:solidFill>
                <a:latin typeface="+mj-lt"/>
                <a:ea typeface="+mj-ea"/>
                <a:cs typeface="+mj-cs"/>
              </a:rPr>
              <a:t> με τα </a:t>
            </a:r>
            <a:r>
              <a:rPr lang="en-US" sz="1600" b="0" i="0" kern="1200" cap="none" dirty="0">
                <a:solidFill>
                  <a:srgbClr val="FFFFFF"/>
                </a:solidFill>
                <a:latin typeface="+mj-lt"/>
                <a:ea typeface="+mj-ea"/>
                <a:cs typeface="+mj-cs"/>
              </a:rPr>
              <a:t>core mechanics</a:t>
            </a:r>
            <a:r>
              <a:rPr lang="el-GR" sz="1600" b="0" i="0" kern="1200" cap="none" dirty="0">
                <a:solidFill>
                  <a:srgbClr val="FFFFFF"/>
                </a:solidFill>
                <a:latin typeface="+mj-lt"/>
                <a:ea typeface="+mj-ea"/>
                <a:cs typeface="+mj-cs"/>
              </a:rPr>
              <a:t>.</a:t>
            </a:r>
          </a:p>
          <a:p>
            <a:pPr marL="285750" indent="-285750">
              <a:buFont typeface="Wingdings" panose="05000000000000000000" pitchFamily="2" charset="2"/>
              <a:buChar char="Ø"/>
            </a:pPr>
            <a:r>
              <a:rPr lang="el-GR" sz="1600" cap="none" dirty="0">
                <a:solidFill>
                  <a:srgbClr val="FFFFFF"/>
                </a:solidFill>
              </a:rPr>
              <a:t>Η ιστορία, παρόλο που είναι μέρος του κόσμου του </a:t>
            </a:r>
            <a:r>
              <a:rPr lang="en-US" sz="1600" cap="none" dirty="0">
                <a:solidFill>
                  <a:srgbClr val="FFFFFF"/>
                </a:solidFill>
              </a:rPr>
              <a:t>warcraft </a:t>
            </a:r>
            <a:r>
              <a:rPr lang="el-GR" sz="1600" cap="none" dirty="0">
                <a:solidFill>
                  <a:srgbClr val="FFFFFF"/>
                </a:solidFill>
              </a:rPr>
              <a:t> δεν υπάρχει κάτι να εξηγήσει  την ιστορία του παιχνιδιού.</a:t>
            </a:r>
            <a:endParaRPr lang="el-GR" sz="1600" b="0" i="0" kern="1200" cap="none" dirty="0">
              <a:solidFill>
                <a:srgbClr val="FFFFFF"/>
              </a:solidFill>
              <a:latin typeface="+mj-lt"/>
              <a:ea typeface="+mj-ea"/>
              <a:cs typeface="+mj-cs"/>
            </a:endParaRPr>
          </a:p>
          <a:p>
            <a:pPr marL="285750" indent="-285750">
              <a:buFont typeface="Wingdings" panose="05000000000000000000" pitchFamily="2" charset="2"/>
              <a:buChar char="Ø"/>
            </a:pPr>
            <a:endParaRPr lang="el-GR" sz="1600" b="0" i="0" kern="1200" cap="none" dirty="0">
              <a:solidFill>
                <a:srgbClr val="FFFFFF"/>
              </a:solidFill>
              <a:latin typeface="+mj-lt"/>
              <a:ea typeface="+mj-ea"/>
              <a:cs typeface="+mj-cs"/>
            </a:endParaRPr>
          </a:p>
        </p:txBody>
      </p:sp>
      <p:sp>
        <p:nvSpPr>
          <p:cNvPr id="24" name="Rectangle 23">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 name="Rectangle 25">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9014A1-5ECE-4ED1-BF4C-B227458BEC0E}"/>
              </a:ext>
            </a:extLst>
          </p:cNvPr>
          <p:cNvSpPr>
            <a:spLocks noGrp="1"/>
          </p:cNvSpPr>
          <p:nvPr>
            <p:ph type="title"/>
          </p:nvPr>
        </p:nvSpPr>
        <p:spPr>
          <a:xfrm>
            <a:off x="7643674" y="1487010"/>
            <a:ext cx="4448189" cy="2819400"/>
          </a:xfrm>
        </p:spPr>
        <p:txBody>
          <a:bodyPr vert="horz" lIns="91440" tIns="45720" rIns="91440" bIns="45720" rtlCol="0" anchor="ctr">
            <a:normAutofit fontScale="90000"/>
          </a:bodyPr>
          <a:lstStyle/>
          <a:p>
            <a:r>
              <a:rPr lang="el-GR" sz="5200" b="0" i="0" kern="1200" dirty="0">
                <a:solidFill>
                  <a:schemeClr val="tx2"/>
                </a:solidFill>
                <a:latin typeface="+mj-lt"/>
                <a:ea typeface="+mj-ea"/>
                <a:cs typeface="+mj-cs"/>
              </a:rPr>
              <a:t>Σφάλματα</a:t>
            </a:r>
            <a:r>
              <a:rPr lang="en-US" sz="5200" b="0" i="0" kern="1200" dirty="0">
                <a:solidFill>
                  <a:schemeClr val="tx2"/>
                </a:solidFill>
                <a:latin typeface="+mj-lt"/>
                <a:ea typeface="+mj-ea"/>
                <a:cs typeface="+mj-cs"/>
              </a:rPr>
              <a:t> και </a:t>
            </a:r>
            <a:r>
              <a:rPr lang="el-GR" sz="5200" b="0" i="0" kern="1200" dirty="0">
                <a:solidFill>
                  <a:schemeClr val="tx2"/>
                </a:solidFill>
                <a:latin typeface="+mj-lt"/>
                <a:ea typeface="+mj-ea"/>
                <a:cs typeface="+mj-cs"/>
              </a:rPr>
              <a:t>Αστοχίες</a:t>
            </a:r>
            <a:r>
              <a:rPr lang="en-US" sz="5200" b="0" i="0" kern="1200" dirty="0">
                <a:solidFill>
                  <a:schemeClr val="tx2"/>
                </a:solidFill>
                <a:latin typeface="+mj-lt"/>
                <a:ea typeface="+mj-ea"/>
                <a:cs typeface="+mj-cs"/>
              </a:rPr>
              <a:t> </a:t>
            </a:r>
            <a:r>
              <a:rPr lang="el-GR" sz="5200" b="0" i="0" kern="1200" dirty="0">
                <a:solidFill>
                  <a:schemeClr val="tx2"/>
                </a:solidFill>
                <a:latin typeface="+mj-lt"/>
                <a:ea typeface="+mj-ea"/>
                <a:cs typeface="+mj-cs"/>
              </a:rPr>
              <a:t>στην</a:t>
            </a:r>
            <a:r>
              <a:rPr lang="en-US" sz="5200" b="0" i="0" kern="1200" dirty="0">
                <a:solidFill>
                  <a:schemeClr val="tx2"/>
                </a:solidFill>
                <a:latin typeface="+mj-lt"/>
                <a:ea typeface="+mj-ea"/>
                <a:cs typeface="+mj-cs"/>
              </a:rPr>
              <a:t> </a:t>
            </a:r>
            <a:r>
              <a:rPr lang="el-GR" sz="5200" b="0" i="0" kern="1200" dirty="0">
                <a:solidFill>
                  <a:schemeClr val="tx2"/>
                </a:solidFill>
                <a:latin typeface="+mj-lt"/>
                <a:ea typeface="+mj-ea"/>
                <a:cs typeface="+mj-cs"/>
              </a:rPr>
              <a:t>Ανάπτυξη</a:t>
            </a:r>
            <a:endParaRPr lang="en-US" sz="5200" b="0" i="0" kern="1200" dirty="0">
              <a:solidFill>
                <a:schemeClr val="tx2"/>
              </a:solidFill>
              <a:latin typeface="+mj-lt"/>
              <a:ea typeface="+mj-ea"/>
              <a:cs typeface="+mj-cs"/>
            </a:endParaRPr>
          </a:p>
        </p:txBody>
      </p:sp>
    </p:spTree>
    <p:extLst>
      <p:ext uri="{BB962C8B-B14F-4D97-AF65-F5344CB8AC3E}">
        <p14:creationId xmlns:p14="http://schemas.microsoft.com/office/powerpoint/2010/main" val="41077775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04A73D0-2814-4C18-9FE4-6D3F4128E279}"/>
              </a:ext>
            </a:extLst>
          </p:cNvPr>
          <p:cNvSpPr>
            <a:spLocks noGrp="1"/>
          </p:cNvSpPr>
          <p:nvPr>
            <p:ph type="body" idx="1"/>
          </p:nvPr>
        </p:nvSpPr>
        <p:spPr>
          <a:xfrm>
            <a:off x="1374926" y="228600"/>
            <a:ext cx="6467364" cy="6400800"/>
          </a:xfrm>
        </p:spPr>
        <p:txBody>
          <a:bodyPr vert="horz" lIns="91440" tIns="45720" rIns="91440" bIns="45720" rtlCol="0" anchor="ctr">
            <a:normAutofit/>
          </a:bodyPr>
          <a:lstStyle/>
          <a:p>
            <a:pPr marL="285750" indent="-285750">
              <a:buFont typeface="Wingdings" panose="05000000000000000000" pitchFamily="2" charset="2"/>
              <a:buChar char="Ø"/>
            </a:pPr>
            <a:r>
              <a:rPr lang="el-GR" sz="1600" b="0" i="0" kern="1200" cap="none" dirty="0">
                <a:solidFill>
                  <a:srgbClr val="FFFFFF"/>
                </a:solidFill>
                <a:latin typeface="+mj-lt"/>
                <a:ea typeface="+mj-ea"/>
                <a:cs typeface="+mj-cs"/>
              </a:rPr>
              <a:t>Δεν υπάρχουν ηχητικά ή γραφικά εφέ.</a:t>
            </a:r>
          </a:p>
          <a:p>
            <a:pPr marL="285750" indent="-285750">
              <a:buFont typeface="Wingdings" panose="05000000000000000000" pitchFamily="2" charset="2"/>
              <a:buChar char="Ø"/>
            </a:pPr>
            <a:r>
              <a:rPr lang="el-GR" sz="1600" cap="none" dirty="0">
                <a:solidFill>
                  <a:srgbClr val="FFFFFF"/>
                </a:solidFill>
              </a:rPr>
              <a:t>Τα </a:t>
            </a:r>
            <a:r>
              <a:rPr lang="en-US" sz="1600" cap="none" dirty="0">
                <a:solidFill>
                  <a:srgbClr val="FFFFFF"/>
                </a:solidFill>
              </a:rPr>
              <a:t>units </a:t>
            </a:r>
            <a:r>
              <a:rPr lang="el-GR" sz="1600" cap="none" dirty="0">
                <a:solidFill>
                  <a:srgbClr val="FFFFFF"/>
                </a:solidFill>
              </a:rPr>
              <a:t>έχουν </a:t>
            </a:r>
            <a:r>
              <a:rPr lang="en-US" sz="1600" cap="none" dirty="0">
                <a:solidFill>
                  <a:srgbClr val="FFFFFF"/>
                </a:solidFill>
              </a:rPr>
              <a:t>capsule colliders</a:t>
            </a:r>
            <a:r>
              <a:rPr lang="el-GR" sz="1600" cap="none" dirty="0">
                <a:solidFill>
                  <a:srgbClr val="FFFFFF"/>
                </a:solidFill>
              </a:rPr>
              <a:t> που τα καθιστά κάπως </a:t>
            </a:r>
            <a:r>
              <a:rPr lang="en-US" sz="1600" cap="none" dirty="0">
                <a:solidFill>
                  <a:srgbClr val="FFFFFF"/>
                </a:solidFill>
              </a:rPr>
              <a:t>bulky </a:t>
            </a:r>
            <a:r>
              <a:rPr lang="el-GR" sz="1600" cap="none" dirty="0">
                <a:solidFill>
                  <a:srgbClr val="FFFFFF"/>
                </a:solidFill>
              </a:rPr>
              <a:t>  και γίνονται πιο εύκολοι στόχοι αφού το σημείο που ελέγχει αν έχει </a:t>
            </a:r>
            <a:r>
              <a:rPr lang="en-US" sz="1600" cap="none" dirty="0">
                <a:solidFill>
                  <a:srgbClr val="FFFFFF"/>
                </a:solidFill>
              </a:rPr>
              <a:t>collision-hit</a:t>
            </a:r>
            <a:r>
              <a:rPr lang="el-GR" sz="1600" cap="none" dirty="0">
                <a:solidFill>
                  <a:srgbClr val="FFFFFF"/>
                </a:solidFill>
              </a:rPr>
              <a:t> είναι πιο μακριά από το</a:t>
            </a:r>
            <a:r>
              <a:rPr lang="en-US" sz="1600" cap="none" dirty="0">
                <a:solidFill>
                  <a:srgbClr val="FFFFFF"/>
                </a:solidFill>
              </a:rPr>
              <a:t> actual </a:t>
            </a:r>
            <a:r>
              <a:rPr lang="el-GR" sz="1600" cap="none" dirty="0">
                <a:solidFill>
                  <a:srgbClr val="FFFFFF"/>
                </a:solidFill>
              </a:rPr>
              <a:t>σώμα του μοντέλου. Τα κτήρια έχουν </a:t>
            </a:r>
            <a:r>
              <a:rPr lang="en-US" sz="1600" cap="none" dirty="0" err="1">
                <a:solidFill>
                  <a:srgbClr val="FFFFFF"/>
                </a:solidFill>
              </a:rPr>
              <a:t>boxcollider</a:t>
            </a:r>
            <a:r>
              <a:rPr lang="el-GR" sz="1600" cap="none" dirty="0">
                <a:solidFill>
                  <a:srgbClr val="FFFFFF"/>
                </a:solidFill>
              </a:rPr>
              <a:t> μεγαλύτερα από τις διαστάσεις τους και δημιουργεί ίδια προβλήματα με τα </a:t>
            </a:r>
            <a:r>
              <a:rPr lang="en-US" sz="1600" cap="none" dirty="0">
                <a:solidFill>
                  <a:srgbClr val="FFFFFF"/>
                </a:solidFill>
              </a:rPr>
              <a:t>units</a:t>
            </a:r>
            <a:r>
              <a:rPr lang="el-GR" sz="1600" cap="none" dirty="0">
                <a:solidFill>
                  <a:srgbClr val="FFFFFF"/>
                </a:solidFill>
              </a:rPr>
              <a:t>.</a:t>
            </a:r>
            <a:endParaRPr lang="en-US" sz="1600" cap="none" dirty="0">
              <a:solidFill>
                <a:srgbClr val="FFFFFF"/>
              </a:solidFill>
            </a:endParaRPr>
          </a:p>
          <a:p>
            <a:pPr marL="285750" indent="-285750">
              <a:buFont typeface="Wingdings" panose="05000000000000000000" pitchFamily="2" charset="2"/>
              <a:buChar char="Ø"/>
            </a:pPr>
            <a:r>
              <a:rPr lang="el-GR" sz="1600" cap="none" dirty="0">
                <a:solidFill>
                  <a:srgbClr val="FFFFFF"/>
                </a:solidFill>
              </a:rPr>
              <a:t>Ο λόγος που δημιουργήθηκαν έτσι οι</a:t>
            </a:r>
            <a:r>
              <a:rPr lang="en-US" sz="1600" cap="none" dirty="0">
                <a:solidFill>
                  <a:srgbClr val="FFFFFF"/>
                </a:solidFill>
              </a:rPr>
              <a:t> colliders </a:t>
            </a:r>
            <a:r>
              <a:rPr lang="el-GR" sz="1600" cap="none" dirty="0">
                <a:solidFill>
                  <a:srgbClr val="FFFFFF"/>
                </a:solidFill>
              </a:rPr>
              <a:t>είναι επειδή άλλες μορφές </a:t>
            </a:r>
            <a:r>
              <a:rPr lang="en-US" sz="1600" cap="none" dirty="0">
                <a:solidFill>
                  <a:srgbClr val="FFFFFF"/>
                </a:solidFill>
              </a:rPr>
              <a:t>colliders</a:t>
            </a:r>
            <a:r>
              <a:rPr lang="el-GR" sz="1600" cap="none" dirty="0">
                <a:solidFill>
                  <a:srgbClr val="FFFFFF"/>
                </a:solidFill>
              </a:rPr>
              <a:t> (</a:t>
            </a:r>
            <a:r>
              <a:rPr lang="en-US" sz="1600" cap="none" dirty="0">
                <a:solidFill>
                  <a:srgbClr val="FFFFFF"/>
                </a:solidFill>
              </a:rPr>
              <a:t>mesh colliders, </a:t>
            </a:r>
            <a:r>
              <a:rPr lang="en-US" sz="1600" cap="none" dirty="0" err="1">
                <a:solidFill>
                  <a:srgbClr val="FFFFFF"/>
                </a:solidFill>
              </a:rPr>
              <a:t>navmesh</a:t>
            </a:r>
            <a:r>
              <a:rPr lang="en-US" sz="1600" cap="none" dirty="0">
                <a:solidFill>
                  <a:srgbClr val="FFFFFF"/>
                </a:solidFill>
              </a:rPr>
              <a:t> “collider”)</a:t>
            </a:r>
            <a:r>
              <a:rPr lang="el-GR" sz="1600" cap="none" dirty="0">
                <a:solidFill>
                  <a:srgbClr val="FFFFFF"/>
                </a:solidFill>
              </a:rPr>
              <a:t> δεν δούλευαν με την τωρινή εκδοχή του κώδικα</a:t>
            </a:r>
            <a:r>
              <a:rPr lang="en-US" sz="1600" cap="none" dirty="0">
                <a:solidFill>
                  <a:srgbClr val="FFFFFF"/>
                </a:solidFill>
              </a:rPr>
              <a:t>.</a:t>
            </a:r>
          </a:p>
          <a:p>
            <a:pPr marL="285750" indent="-285750">
              <a:buFont typeface="Wingdings" panose="05000000000000000000" pitchFamily="2" charset="2"/>
              <a:buChar char="Ø"/>
            </a:pPr>
            <a:r>
              <a:rPr lang="el-GR" sz="1600" cap="none" dirty="0">
                <a:solidFill>
                  <a:srgbClr val="FFFFFF"/>
                </a:solidFill>
              </a:rPr>
              <a:t>Η κάμερα κάνει </a:t>
            </a:r>
            <a:r>
              <a:rPr lang="en-US" sz="1600" cap="none" dirty="0">
                <a:solidFill>
                  <a:srgbClr val="FFFFFF"/>
                </a:solidFill>
              </a:rPr>
              <a:t>clipping</a:t>
            </a:r>
            <a:r>
              <a:rPr lang="el-GR" sz="1600" cap="none" dirty="0">
                <a:solidFill>
                  <a:srgbClr val="FFFFFF"/>
                </a:solidFill>
              </a:rPr>
              <a:t> μέσα στο έδαφος σε μερικά σημεία.</a:t>
            </a:r>
          </a:p>
          <a:p>
            <a:pPr marL="285750" indent="-285750">
              <a:buFont typeface="Wingdings" panose="05000000000000000000" pitchFamily="2" charset="2"/>
              <a:buChar char="Ø"/>
            </a:pPr>
            <a:r>
              <a:rPr lang="el-GR" sz="1600" b="0" i="0" kern="1200" cap="none" dirty="0">
                <a:solidFill>
                  <a:srgbClr val="FFFFFF"/>
                </a:solidFill>
                <a:latin typeface="+mj-lt"/>
                <a:ea typeface="+mj-ea"/>
                <a:cs typeface="+mj-cs"/>
              </a:rPr>
              <a:t>Το</a:t>
            </a:r>
            <a:r>
              <a:rPr lang="en-US" sz="1600" b="0" i="0" kern="1200" cap="none" dirty="0">
                <a:solidFill>
                  <a:srgbClr val="FFFFFF"/>
                </a:solidFill>
                <a:latin typeface="+mj-lt"/>
                <a:ea typeface="+mj-ea"/>
                <a:cs typeface="+mj-cs"/>
              </a:rPr>
              <a:t> UI </a:t>
            </a:r>
            <a:r>
              <a:rPr lang="el-GR" sz="1600" b="0" i="0" kern="1200" cap="none" dirty="0">
                <a:solidFill>
                  <a:srgbClr val="FFFFFF"/>
                </a:solidFill>
                <a:latin typeface="+mj-lt"/>
                <a:ea typeface="+mj-ea"/>
                <a:cs typeface="+mj-cs"/>
              </a:rPr>
              <a:t>είναι μινιμαλιστικό. </a:t>
            </a:r>
          </a:p>
          <a:p>
            <a:pPr marL="285750" indent="-285750">
              <a:buFont typeface="Wingdings" panose="05000000000000000000" pitchFamily="2" charset="2"/>
              <a:buChar char="Ø"/>
            </a:pPr>
            <a:r>
              <a:rPr lang="el-GR" sz="1600" cap="none" dirty="0">
                <a:solidFill>
                  <a:srgbClr val="FFFFFF"/>
                </a:solidFill>
              </a:rPr>
              <a:t>Τα </a:t>
            </a:r>
            <a:r>
              <a:rPr lang="en-US" sz="1600" cap="none" dirty="0">
                <a:solidFill>
                  <a:srgbClr val="FFFFFF"/>
                </a:solidFill>
              </a:rPr>
              <a:t>actions </a:t>
            </a:r>
            <a:r>
              <a:rPr lang="el-GR" sz="1600" cap="none" dirty="0">
                <a:solidFill>
                  <a:srgbClr val="FFFFFF"/>
                </a:solidFill>
              </a:rPr>
              <a:t>στα κτήρια είναι</a:t>
            </a:r>
            <a:r>
              <a:rPr lang="en-US" sz="1600" cap="none" dirty="0">
                <a:solidFill>
                  <a:srgbClr val="FFFFFF"/>
                </a:solidFill>
              </a:rPr>
              <a:t> buggy</a:t>
            </a:r>
            <a:r>
              <a:rPr lang="el-GR" sz="1600" cap="none" dirty="0">
                <a:solidFill>
                  <a:srgbClr val="FFFFFF"/>
                </a:solidFill>
              </a:rPr>
              <a:t> ή πιο σωστά δεν λειτουργεί σωστά. Παράδειγμα το </a:t>
            </a:r>
            <a:r>
              <a:rPr lang="en-US" sz="1600" cap="none" dirty="0">
                <a:solidFill>
                  <a:srgbClr val="FFFFFF"/>
                </a:solidFill>
              </a:rPr>
              <a:t>barracks</a:t>
            </a:r>
            <a:r>
              <a:rPr lang="el-GR" sz="1600" cap="none" dirty="0">
                <a:solidFill>
                  <a:srgbClr val="FFFFFF"/>
                </a:solidFill>
              </a:rPr>
              <a:t> έχει 3 κουμπιά (1,2,3) και το καθένα </a:t>
            </a:r>
            <a:r>
              <a:rPr lang="en-US" sz="1600" cap="none" dirty="0">
                <a:solidFill>
                  <a:srgbClr val="FFFFFF"/>
                </a:solidFill>
              </a:rPr>
              <a:t>spawn</a:t>
            </a:r>
            <a:r>
              <a:rPr lang="el-GR" sz="1600" cap="none" dirty="0">
                <a:solidFill>
                  <a:srgbClr val="FFFFFF"/>
                </a:solidFill>
              </a:rPr>
              <a:t>-</a:t>
            </a:r>
            <a:r>
              <a:rPr lang="el-GR" sz="1600" cap="none" dirty="0" err="1">
                <a:solidFill>
                  <a:srgbClr val="FFFFFF"/>
                </a:solidFill>
              </a:rPr>
              <a:t>αρει</a:t>
            </a:r>
            <a:r>
              <a:rPr lang="el-GR" sz="1600" cap="none" dirty="0">
                <a:solidFill>
                  <a:srgbClr val="FFFFFF"/>
                </a:solidFill>
              </a:rPr>
              <a:t> διαφορετική μονάδα, το 1</a:t>
            </a:r>
            <a:r>
              <a:rPr lang="el-GR" sz="1600" cap="none" baseline="30000" dirty="0">
                <a:solidFill>
                  <a:srgbClr val="FFFFFF"/>
                </a:solidFill>
              </a:rPr>
              <a:t>ο</a:t>
            </a:r>
            <a:r>
              <a:rPr lang="el-GR" sz="1600" cap="none" dirty="0">
                <a:solidFill>
                  <a:srgbClr val="FFFFFF"/>
                </a:solidFill>
              </a:rPr>
              <a:t> </a:t>
            </a:r>
            <a:r>
              <a:rPr lang="en-US" sz="1600" cap="none" dirty="0">
                <a:solidFill>
                  <a:srgbClr val="FFFFFF"/>
                </a:solidFill>
              </a:rPr>
              <a:t>soldier</a:t>
            </a:r>
            <a:r>
              <a:rPr lang="el-GR" sz="1600" cap="none" dirty="0">
                <a:solidFill>
                  <a:srgbClr val="FFFFFF"/>
                </a:solidFill>
              </a:rPr>
              <a:t>, το 2</a:t>
            </a:r>
            <a:r>
              <a:rPr lang="el-GR" sz="1600" cap="none" baseline="30000" dirty="0">
                <a:solidFill>
                  <a:srgbClr val="FFFFFF"/>
                </a:solidFill>
              </a:rPr>
              <a:t>ο</a:t>
            </a:r>
            <a:r>
              <a:rPr lang="el-GR" sz="1600" cap="none" dirty="0">
                <a:solidFill>
                  <a:srgbClr val="FFFFFF"/>
                </a:solidFill>
              </a:rPr>
              <a:t> </a:t>
            </a:r>
            <a:r>
              <a:rPr lang="en-US" sz="1600" cap="none" dirty="0">
                <a:solidFill>
                  <a:srgbClr val="FFFFFF"/>
                </a:solidFill>
              </a:rPr>
              <a:t>elite</a:t>
            </a:r>
            <a:r>
              <a:rPr lang="el-GR" sz="1600" cap="none" dirty="0">
                <a:solidFill>
                  <a:srgbClr val="FFFFFF"/>
                </a:solidFill>
              </a:rPr>
              <a:t> και το 3</a:t>
            </a:r>
            <a:r>
              <a:rPr lang="el-GR" sz="1600" cap="none" baseline="30000" dirty="0">
                <a:solidFill>
                  <a:srgbClr val="FFFFFF"/>
                </a:solidFill>
              </a:rPr>
              <a:t>ο</a:t>
            </a:r>
            <a:r>
              <a:rPr lang="el-GR" sz="1600" cap="none" dirty="0">
                <a:solidFill>
                  <a:srgbClr val="FFFFFF"/>
                </a:solidFill>
              </a:rPr>
              <a:t> </a:t>
            </a:r>
            <a:r>
              <a:rPr lang="en-US" sz="1600" cap="none" dirty="0">
                <a:solidFill>
                  <a:srgbClr val="FFFFFF"/>
                </a:solidFill>
              </a:rPr>
              <a:t>shooter</a:t>
            </a:r>
            <a:r>
              <a:rPr lang="el-GR" sz="1600" cap="none" dirty="0">
                <a:solidFill>
                  <a:srgbClr val="FFFFFF"/>
                </a:solidFill>
              </a:rPr>
              <a:t>.  Όποιο και αν πατήσει ο παίκτης πρώτο, μετά όλα τα κουμπιά θα </a:t>
            </a:r>
            <a:r>
              <a:rPr lang="en-US" sz="1600" cap="none" dirty="0">
                <a:solidFill>
                  <a:srgbClr val="FFFFFF"/>
                </a:solidFill>
              </a:rPr>
              <a:t>spawn-</a:t>
            </a:r>
            <a:r>
              <a:rPr lang="el-GR" sz="1600" cap="none" dirty="0" err="1">
                <a:solidFill>
                  <a:srgbClr val="FFFFFF"/>
                </a:solidFill>
              </a:rPr>
              <a:t>αρουν</a:t>
            </a:r>
            <a:r>
              <a:rPr lang="el-GR" sz="1600" cap="none" dirty="0">
                <a:solidFill>
                  <a:srgbClr val="FFFFFF"/>
                </a:solidFill>
              </a:rPr>
              <a:t> μόνο την μονάδα-κουμπί που πάτησε πρώτο (πχ αν πατήσω το 1</a:t>
            </a:r>
            <a:r>
              <a:rPr lang="el-GR" sz="1600" cap="none" baseline="30000" dirty="0">
                <a:solidFill>
                  <a:srgbClr val="FFFFFF"/>
                </a:solidFill>
              </a:rPr>
              <a:t>ο </a:t>
            </a:r>
            <a:r>
              <a:rPr lang="el-GR" sz="1600" cap="none" dirty="0">
                <a:solidFill>
                  <a:srgbClr val="FFFFFF"/>
                </a:solidFill>
              </a:rPr>
              <a:t>και</a:t>
            </a:r>
            <a:r>
              <a:rPr lang="el-GR" sz="1600" cap="none" baseline="30000" dirty="0">
                <a:solidFill>
                  <a:srgbClr val="FFFFFF"/>
                </a:solidFill>
              </a:rPr>
              <a:t> </a:t>
            </a:r>
            <a:r>
              <a:rPr lang="el-GR" sz="1600" cap="none" dirty="0">
                <a:solidFill>
                  <a:srgbClr val="FFFFFF"/>
                </a:solidFill>
              </a:rPr>
              <a:t>ακριβώς μετά πατήσω το 2</a:t>
            </a:r>
            <a:r>
              <a:rPr lang="el-GR" sz="1600" cap="none" baseline="30000" dirty="0">
                <a:solidFill>
                  <a:srgbClr val="FFFFFF"/>
                </a:solidFill>
              </a:rPr>
              <a:t>ο</a:t>
            </a:r>
            <a:r>
              <a:rPr lang="el-GR" sz="1600" cap="none" dirty="0">
                <a:solidFill>
                  <a:srgbClr val="FFFFFF"/>
                </a:solidFill>
              </a:rPr>
              <a:t> ή το 3</a:t>
            </a:r>
            <a:r>
              <a:rPr lang="el-GR" sz="1600" cap="none" baseline="30000" dirty="0">
                <a:solidFill>
                  <a:srgbClr val="FFFFFF"/>
                </a:solidFill>
              </a:rPr>
              <a:t>ο</a:t>
            </a:r>
            <a:r>
              <a:rPr lang="el-GR" sz="1600" cap="none" dirty="0">
                <a:solidFill>
                  <a:srgbClr val="FFFFFF"/>
                </a:solidFill>
              </a:rPr>
              <a:t> θα παράγουν την ίδια μονάδα με το 1</a:t>
            </a:r>
            <a:r>
              <a:rPr lang="el-GR" sz="1600" cap="none" baseline="30000" dirty="0">
                <a:solidFill>
                  <a:srgbClr val="FFFFFF"/>
                </a:solidFill>
              </a:rPr>
              <a:t>ο</a:t>
            </a:r>
            <a:r>
              <a:rPr lang="el-GR" sz="1600" cap="none" dirty="0">
                <a:solidFill>
                  <a:srgbClr val="FFFFFF"/>
                </a:solidFill>
              </a:rPr>
              <a:t> κουμπί). </a:t>
            </a:r>
          </a:p>
          <a:p>
            <a:pPr marL="285750" indent="-285750">
              <a:buFont typeface="Wingdings" panose="05000000000000000000" pitchFamily="2" charset="2"/>
              <a:buChar char="Ø"/>
            </a:pPr>
            <a:r>
              <a:rPr lang="el-GR" sz="1600" b="0" i="0" kern="1200" cap="none" dirty="0">
                <a:solidFill>
                  <a:srgbClr val="FFFFFF"/>
                </a:solidFill>
                <a:latin typeface="+mj-lt"/>
                <a:ea typeface="+mj-ea"/>
                <a:cs typeface="+mj-cs"/>
              </a:rPr>
              <a:t>Ίσως να υπάρχουν και άλλες αστοχίες οι οποίες μου διέφυγαν.</a:t>
            </a:r>
          </a:p>
        </p:txBody>
      </p:sp>
      <p:sp>
        <p:nvSpPr>
          <p:cNvPr id="24" name="Rectangle 23">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 name="Rectangle 25">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9014A1-5ECE-4ED1-BF4C-B227458BEC0E}"/>
              </a:ext>
            </a:extLst>
          </p:cNvPr>
          <p:cNvSpPr>
            <a:spLocks noGrp="1"/>
          </p:cNvSpPr>
          <p:nvPr>
            <p:ph type="title"/>
          </p:nvPr>
        </p:nvSpPr>
        <p:spPr>
          <a:xfrm>
            <a:off x="7758654" y="1752599"/>
            <a:ext cx="4359366" cy="2819401"/>
          </a:xfrm>
        </p:spPr>
        <p:txBody>
          <a:bodyPr vert="horz" lIns="91440" tIns="45720" rIns="91440" bIns="45720" rtlCol="0" anchor="ctr">
            <a:normAutofit fontScale="90000"/>
          </a:bodyPr>
          <a:lstStyle/>
          <a:p>
            <a:r>
              <a:rPr lang="en-US" sz="5200" b="0" i="0" kern="1200" dirty="0" err="1">
                <a:solidFill>
                  <a:schemeClr val="tx2"/>
                </a:solidFill>
                <a:latin typeface="+mj-lt"/>
                <a:ea typeface="+mj-ea"/>
                <a:cs typeface="+mj-cs"/>
              </a:rPr>
              <a:t>Σφάλμ</a:t>
            </a:r>
            <a:r>
              <a:rPr lang="en-US" sz="5200" b="0" i="0" kern="1200" dirty="0">
                <a:solidFill>
                  <a:schemeClr val="tx2"/>
                </a:solidFill>
                <a:latin typeface="+mj-lt"/>
                <a:ea typeface="+mj-ea"/>
                <a:cs typeface="+mj-cs"/>
              </a:rPr>
              <a:t>ατα και Αστοχίες στην </a:t>
            </a:r>
            <a:r>
              <a:rPr lang="el-GR" sz="5200" b="0" i="0" kern="1200" dirty="0">
                <a:solidFill>
                  <a:schemeClr val="tx2"/>
                </a:solidFill>
                <a:latin typeface="+mj-lt"/>
                <a:ea typeface="+mj-ea"/>
                <a:cs typeface="+mj-cs"/>
              </a:rPr>
              <a:t>Α</a:t>
            </a:r>
            <a:r>
              <a:rPr lang="en-US" sz="5200" b="0" i="0" kern="1200" dirty="0" err="1">
                <a:solidFill>
                  <a:schemeClr val="tx2"/>
                </a:solidFill>
                <a:latin typeface="+mj-lt"/>
                <a:ea typeface="+mj-ea"/>
                <a:cs typeface="+mj-cs"/>
              </a:rPr>
              <a:t>νά</a:t>
            </a:r>
            <a:r>
              <a:rPr lang="en-US" sz="5200" b="0" i="0" kern="1200" dirty="0">
                <a:solidFill>
                  <a:schemeClr val="tx2"/>
                </a:solidFill>
                <a:latin typeface="+mj-lt"/>
                <a:ea typeface="+mj-ea"/>
                <a:cs typeface="+mj-cs"/>
              </a:rPr>
              <a:t>πτυξη</a:t>
            </a:r>
          </a:p>
        </p:txBody>
      </p:sp>
    </p:spTree>
    <p:extLst>
      <p:ext uri="{BB962C8B-B14F-4D97-AF65-F5344CB8AC3E}">
        <p14:creationId xmlns:p14="http://schemas.microsoft.com/office/powerpoint/2010/main" val="4155807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FACA0A-1669-4DC9-8E4A-D86C8AA785DB}"/>
              </a:ext>
            </a:extLst>
          </p:cNvPr>
          <p:cNvSpPr>
            <a:spLocks noGrp="1"/>
          </p:cNvSpPr>
          <p:nvPr>
            <p:ph type="title"/>
          </p:nvPr>
        </p:nvSpPr>
        <p:spPr>
          <a:xfrm>
            <a:off x="5116971" y="1238383"/>
            <a:ext cx="6248624" cy="4528457"/>
          </a:xfrm>
        </p:spPr>
        <p:txBody>
          <a:bodyPr vert="horz" lIns="91440" tIns="45720" rIns="91440" bIns="45720" rtlCol="0" anchor="ctr">
            <a:normAutofit/>
          </a:bodyPr>
          <a:lstStyle/>
          <a:p>
            <a:r>
              <a:rPr lang="el-GR" sz="7200" b="0" i="0" kern="1200" dirty="0">
                <a:solidFill>
                  <a:schemeClr val="tx2"/>
                </a:solidFill>
                <a:latin typeface="+mj-lt"/>
                <a:ea typeface="+mj-ea"/>
                <a:cs typeface="+mj-cs"/>
              </a:rPr>
              <a:t>Κριτήρια Α</a:t>
            </a:r>
            <a:r>
              <a:rPr lang="en-US" sz="7200" b="0" i="0" kern="1200" dirty="0">
                <a:solidFill>
                  <a:schemeClr val="tx2"/>
                </a:solidFill>
                <a:latin typeface="+mj-lt"/>
                <a:ea typeface="+mj-ea"/>
                <a:cs typeface="+mj-cs"/>
              </a:rPr>
              <a:t>νάπτυξη</a:t>
            </a:r>
            <a:r>
              <a:rPr lang="el-GR" sz="7200" b="0" i="0" kern="1200" dirty="0">
                <a:solidFill>
                  <a:schemeClr val="tx2"/>
                </a:solidFill>
                <a:latin typeface="+mj-lt"/>
                <a:ea typeface="+mj-ea"/>
                <a:cs typeface="+mj-cs"/>
              </a:rPr>
              <a:t>ς</a:t>
            </a:r>
            <a:endParaRPr lang="en-US" sz="7200" b="0" i="0" kern="1200" dirty="0">
              <a:solidFill>
                <a:schemeClr val="tx2"/>
              </a:solidFill>
              <a:latin typeface="+mj-lt"/>
              <a:ea typeface="+mj-ea"/>
              <a:cs typeface="+mj-cs"/>
            </a:endParaRPr>
          </a:p>
        </p:txBody>
      </p:sp>
    </p:spTree>
    <p:extLst>
      <p:ext uri="{BB962C8B-B14F-4D97-AF65-F5344CB8AC3E}">
        <p14:creationId xmlns:p14="http://schemas.microsoft.com/office/powerpoint/2010/main" val="93865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04A73D0-2814-4C18-9FE4-6D3F4128E279}"/>
              </a:ext>
            </a:extLst>
          </p:cNvPr>
          <p:cNvSpPr>
            <a:spLocks noGrp="1"/>
          </p:cNvSpPr>
          <p:nvPr>
            <p:ph type="body" idx="1"/>
          </p:nvPr>
        </p:nvSpPr>
        <p:spPr bwMode="black">
          <a:xfrm>
            <a:off x="1171852" y="355107"/>
            <a:ext cx="6633036" cy="6063437"/>
          </a:xfrm>
        </p:spPr>
        <p:txBody>
          <a:bodyPr vert="horz" lIns="91440" tIns="45720" rIns="91440" bIns="45720" rtlCol="0" anchor="ctr">
            <a:normAutofit lnSpcReduction="10000"/>
          </a:bodyPr>
          <a:lstStyle/>
          <a:p>
            <a:pPr marL="285750" indent="-285750" algn="just" rtl="0" fontAlgn="base">
              <a:buFont typeface="Wingdings" panose="05000000000000000000" pitchFamily="2" charset="2"/>
              <a:buChar char="ü"/>
            </a:pPr>
            <a:r>
              <a:rPr lang="el-GR" sz="1600" cap="none" dirty="0">
                <a:solidFill>
                  <a:schemeClr val="tx1"/>
                </a:solidFill>
              </a:rPr>
              <a:t>Η </a:t>
            </a:r>
            <a:r>
              <a:rPr lang="el-GR" sz="1600" b="0" i="0" u="none" strike="noStrike" cap="none" dirty="0">
                <a:solidFill>
                  <a:schemeClr val="tx1"/>
                </a:solidFill>
                <a:effectLst/>
              </a:rPr>
              <a:t>εφαρμογή αναπτύχθηκε με την χρήση του </a:t>
            </a:r>
            <a:r>
              <a:rPr lang="en-GB" sz="1600" b="0" i="0" u="none" strike="noStrike" cap="none" dirty="0">
                <a:solidFill>
                  <a:schemeClr val="tx1"/>
                </a:solidFill>
                <a:effectLst/>
              </a:rPr>
              <a:t>unity</a:t>
            </a:r>
            <a:r>
              <a:rPr lang="en-US" sz="1600" b="0" i="0" u="none" strike="noStrike" cap="none" dirty="0">
                <a:solidFill>
                  <a:schemeClr val="tx1"/>
                </a:solidFill>
                <a:effectLst/>
              </a:rPr>
              <a:t>2019.4.21f1</a:t>
            </a:r>
            <a:r>
              <a:rPr lang="el-GR" sz="1600" b="0" i="0" u="none" strike="noStrike" cap="none" dirty="0">
                <a:solidFill>
                  <a:schemeClr val="tx1"/>
                </a:solidFill>
                <a:effectLst/>
              </a:rPr>
              <a:t> , </a:t>
            </a:r>
            <a:r>
              <a:rPr lang="en-US" sz="1600" b="0" i="0" u="none" strike="noStrike" cap="none" dirty="0">
                <a:solidFill>
                  <a:schemeClr val="tx1"/>
                </a:solidFill>
                <a:effectLst/>
              </a:rPr>
              <a:t>custom scripting</a:t>
            </a:r>
            <a:r>
              <a:rPr lang="en-US" sz="1600" cap="none" dirty="0">
                <a:solidFill>
                  <a:schemeClr val="tx1"/>
                </a:solidFill>
              </a:rPr>
              <a:t> </a:t>
            </a:r>
            <a:r>
              <a:rPr lang="el-GR" sz="1600" b="0" i="0" u="none" strike="noStrike" cap="none" dirty="0">
                <a:solidFill>
                  <a:schemeClr val="tx1"/>
                </a:solidFill>
                <a:effectLst/>
              </a:rPr>
              <a:t>και χρήση </a:t>
            </a:r>
            <a:r>
              <a:rPr lang="en-US" sz="1600" cap="none" dirty="0">
                <a:solidFill>
                  <a:schemeClr val="tx1"/>
                </a:solidFill>
              </a:rPr>
              <a:t>models</a:t>
            </a:r>
            <a:r>
              <a:rPr lang="el-GR" sz="1600" cap="none" dirty="0">
                <a:solidFill>
                  <a:schemeClr val="tx1"/>
                </a:solidFill>
              </a:rPr>
              <a:t> από</a:t>
            </a:r>
            <a:r>
              <a:rPr lang="en-US" sz="1600" cap="none" dirty="0">
                <a:solidFill>
                  <a:schemeClr val="tx1"/>
                </a:solidFill>
              </a:rPr>
              <a:t> wow</a:t>
            </a:r>
            <a:r>
              <a:rPr lang="el-GR" sz="1600" cap="none" dirty="0">
                <a:solidFill>
                  <a:schemeClr val="tx1"/>
                </a:solidFill>
              </a:rPr>
              <a:t> και</a:t>
            </a:r>
            <a:r>
              <a:rPr lang="en-US" sz="1600" cap="none" dirty="0">
                <a:solidFill>
                  <a:schemeClr val="tx1"/>
                </a:solidFill>
              </a:rPr>
              <a:t> warcraft 3 reforged</a:t>
            </a:r>
            <a:r>
              <a:rPr lang="el-GR" sz="1600" cap="none" dirty="0">
                <a:solidFill>
                  <a:schemeClr val="tx1"/>
                </a:solidFill>
              </a:rPr>
              <a:t> και </a:t>
            </a:r>
            <a:r>
              <a:rPr lang="en-US" sz="1600" cap="none" dirty="0" err="1">
                <a:solidFill>
                  <a:schemeClr val="tx1"/>
                </a:solidFill>
              </a:rPr>
              <a:t>hiveworkshop</a:t>
            </a:r>
            <a:r>
              <a:rPr lang="el-GR" sz="1600" cap="none" dirty="0">
                <a:solidFill>
                  <a:schemeClr val="tx1"/>
                </a:solidFill>
              </a:rPr>
              <a:t>.</a:t>
            </a:r>
            <a:endParaRPr lang="en-US" sz="1600" b="0" i="0" cap="none" dirty="0">
              <a:solidFill>
                <a:schemeClr val="tx1"/>
              </a:solidFill>
              <a:effectLst/>
            </a:endParaRPr>
          </a:p>
          <a:p>
            <a:pPr marL="285750" indent="-285750" algn="just" rtl="0" fontAlgn="base">
              <a:buFont typeface="Wingdings" panose="05000000000000000000" pitchFamily="2" charset="2"/>
              <a:buChar char="ü"/>
            </a:pPr>
            <a:r>
              <a:rPr lang="el-GR" sz="1600" cap="none" dirty="0">
                <a:solidFill>
                  <a:schemeClr val="tx1"/>
                </a:solidFill>
              </a:rPr>
              <a:t>Τ</a:t>
            </a:r>
            <a:r>
              <a:rPr lang="el-GR" sz="1600" b="0" i="0" u="none" strike="noStrike" cap="none" dirty="0">
                <a:solidFill>
                  <a:schemeClr val="tx1"/>
                </a:solidFill>
                <a:effectLst/>
              </a:rPr>
              <a:t>α </a:t>
            </a:r>
            <a:r>
              <a:rPr lang="en-GB" sz="1600" b="0" i="0" u="none" strike="noStrike" cap="none" dirty="0">
                <a:solidFill>
                  <a:schemeClr val="tx1"/>
                </a:solidFill>
                <a:effectLst/>
              </a:rPr>
              <a:t>assets</a:t>
            </a:r>
            <a:r>
              <a:rPr lang="el-GR" sz="1600" b="0" i="0" u="none" strike="noStrike" cap="none" dirty="0">
                <a:solidFill>
                  <a:schemeClr val="tx1"/>
                </a:solidFill>
                <a:effectLst/>
              </a:rPr>
              <a:t> που χρησιμοποιήθηκαν είναι κυρίως από το</a:t>
            </a:r>
            <a:r>
              <a:rPr lang="en-US" sz="1600" b="0" i="0" u="none" strike="noStrike" cap="none" dirty="0">
                <a:solidFill>
                  <a:schemeClr val="tx1"/>
                </a:solidFill>
                <a:effectLst/>
              </a:rPr>
              <a:t> wow model viewer,</a:t>
            </a:r>
            <a:r>
              <a:rPr lang="el-GR" sz="1600" cap="none" dirty="0">
                <a:solidFill>
                  <a:schemeClr val="tx1"/>
                </a:solidFill>
              </a:rPr>
              <a:t> </a:t>
            </a:r>
            <a:r>
              <a:rPr lang="el-GR" sz="1600" b="0" i="0" u="none" strike="noStrike" cap="none" dirty="0">
                <a:solidFill>
                  <a:schemeClr val="tx1"/>
                </a:solidFill>
                <a:effectLst/>
              </a:rPr>
              <a:t>το</a:t>
            </a:r>
            <a:r>
              <a:rPr lang="en-US" sz="1600" b="0" i="0" u="none" strike="noStrike" cap="none" dirty="0">
                <a:solidFill>
                  <a:schemeClr val="tx1"/>
                </a:solidFill>
                <a:effectLst/>
              </a:rPr>
              <a:t> hive workshop</a:t>
            </a:r>
            <a:r>
              <a:rPr lang="el-GR" sz="1600" b="0" i="0" u="none" strike="noStrike" cap="none" dirty="0">
                <a:solidFill>
                  <a:schemeClr val="tx1"/>
                </a:solidFill>
                <a:effectLst/>
              </a:rPr>
              <a:t> και το </a:t>
            </a:r>
            <a:r>
              <a:rPr lang="en-US" sz="1600" b="0" i="0" u="none" strike="noStrike" cap="none" dirty="0" err="1">
                <a:solidFill>
                  <a:schemeClr val="tx1"/>
                </a:solidFill>
                <a:effectLst/>
              </a:rPr>
              <a:t>wow.exporter</a:t>
            </a:r>
            <a:r>
              <a:rPr lang="el-GR" sz="1600" b="0" i="0" u="none" strike="noStrike" cap="none" dirty="0">
                <a:solidFill>
                  <a:schemeClr val="tx1"/>
                </a:solidFill>
                <a:effectLst/>
              </a:rPr>
              <a:t>, τα οποία είναι σπασμένα, μερικά </a:t>
            </a:r>
            <a:r>
              <a:rPr lang="en-GB" sz="1600" b="0" i="0" u="none" strike="noStrike" cap="none" dirty="0">
                <a:solidFill>
                  <a:schemeClr val="tx1"/>
                </a:solidFill>
                <a:effectLst/>
              </a:rPr>
              <a:t>assets</a:t>
            </a:r>
            <a:r>
              <a:rPr lang="en-US" sz="1600" b="0" i="0" u="none" strike="noStrike" cap="none" dirty="0">
                <a:solidFill>
                  <a:schemeClr val="tx1"/>
                </a:solidFill>
                <a:effectLst/>
              </a:rPr>
              <a:t> </a:t>
            </a:r>
            <a:r>
              <a:rPr lang="el-GR" sz="1600" b="0" i="0" u="none" strike="noStrike" cap="none" dirty="0">
                <a:solidFill>
                  <a:schemeClr val="tx1"/>
                </a:solidFill>
                <a:effectLst/>
              </a:rPr>
              <a:t>είναι από το </a:t>
            </a:r>
            <a:r>
              <a:rPr lang="en-GB" sz="1600" b="0" i="0" u="none" strike="noStrike" cap="none" dirty="0">
                <a:solidFill>
                  <a:schemeClr val="tx1"/>
                </a:solidFill>
                <a:effectLst/>
              </a:rPr>
              <a:t> unity asset store</a:t>
            </a:r>
            <a:r>
              <a:rPr lang="el-GR" sz="1600" b="0" i="0" u="none" strike="noStrike" cap="none" dirty="0">
                <a:solidFill>
                  <a:schemeClr val="tx1"/>
                </a:solidFill>
                <a:effectLst/>
              </a:rPr>
              <a:t>. Αυτά όσον αφορά τα </a:t>
            </a:r>
            <a:r>
              <a:rPr lang="en-GB" sz="1600" b="0" i="0" u="none" strike="noStrike" cap="none" dirty="0">
                <a:solidFill>
                  <a:schemeClr val="tx1"/>
                </a:solidFill>
                <a:effectLst/>
              </a:rPr>
              <a:t>3d assets </a:t>
            </a:r>
            <a:r>
              <a:rPr lang="el-GR" sz="1600" b="0" i="0" u="none" strike="noStrike" cap="none" dirty="0">
                <a:solidFill>
                  <a:schemeClr val="tx1"/>
                </a:solidFill>
                <a:effectLst/>
              </a:rPr>
              <a:t>και </a:t>
            </a:r>
            <a:r>
              <a:rPr lang="en-GB" sz="1600" b="0" i="0" u="none" strike="noStrike" cap="none" dirty="0">
                <a:solidFill>
                  <a:schemeClr val="tx1"/>
                </a:solidFill>
                <a:effectLst/>
              </a:rPr>
              <a:t>textures</a:t>
            </a:r>
            <a:r>
              <a:rPr lang="el-GR" sz="1600" b="0" i="0" u="none" strike="noStrike" cap="none" dirty="0">
                <a:solidFill>
                  <a:schemeClr val="tx1"/>
                </a:solidFill>
                <a:effectLst/>
              </a:rPr>
              <a:t>.</a:t>
            </a:r>
            <a:r>
              <a:rPr lang="en-US" sz="1600" b="0" i="0" cap="none" dirty="0">
                <a:solidFill>
                  <a:schemeClr val="tx1"/>
                </a:solidFill>
                <a:effectLst/>
              </a:rPr>
              <a:t>​</a:t>
            </a:r>
          </a:p>
          <a:p>
            <a:pPr marL="285750" indent="-285750" algn="just" rtl="0" fontAlgn="base">
              <a:buFont typeface="Wingdings" panose="05000000000000000000" pitchFamily="2" charset="2"/>
              <a:buChar char="ü"/>
            </a:pPr>
            <a:r>
              <a:rPr lang="el-GR" sz="1600" cap="none" dirty="0">
                <a:solidFill>
                  <a:schemeClr val="tx1"/>
                </a:solidFill>
              </a:rPr>
              <a:t>Η</a:t>
            </a:r>
            <a:r>
              <a:rPr lang="el-GR" sz="1600" b="0" i="0" u="none" strike="noStrike" cap="none" dirty="0">
                <a:solidFill>
                  <a:schemeClr val="tx1"/>
                </a:solidFill>
                <a:effectLst/>
              </a:rPr>
              <a:t> πλειοψηφία των </a:t>
            </a:r>
            <a:r>
              <a:rPr lang="en-GB" sz="1600" b="0" i="0" u="none" strike="noStrike" cap="none" dirty="0">
                <a:solidFill>
                  <a:schemeClr val="tx1"/>
                </a:solidFill>
                <a:effectLst/>
              </a:rPr>
              <a:t>assets</a:t>
            </a:r>
            <a:r>
              <a:rPr lang="el-GR" sz="1600" b="0" i="0" u="none" strike="noStrike" cap="none" dirty="0">
                <a:solidFill>
                  <a:schemeClr val="tx1"/>
                </a:solidFill>
                <a:effectLst/>
              </a:rPr>
              <a:t> είναι </a:t>
            </a:r>
            <a:r>
              <a:rPr lang="en-US" sz="1600" b="0" i="0" u="none" strike="noStrike" cap="none" dirty="0">
                <a:solidFill>
                  <a:schemeClr val="tx1"/>
                </a:solidFill>
                <a:effectLst/>
              </a:rPr>
              <a:t>textures</a:t>
            </a:r>
            <a:r>
              <a:rPr lang="el-GR" sz="1600" b="0" i="0" u="none" strike="noStrike" cap="none" dirty="0">
                <a:solidFill>
                  <a:schemeClr val="tx1"/>
                </a:solidFill>
                <a:effectLst/>
              </a:rPr>
              <a:t> και</a:t>
            </a:r>
            <a:r>
              <a:rPr lang="en-US" sz="1600" b="0" i="0" u="none" strike="noStrike" cap="none" dirty="0">
                <a:solidFill>
                  <a:schemeClr val="tx1"/>
                </a:solidFill>
                <a:effectLst/>
              </a:rPr>
              <a:t> meshes</a:t>
            </a:r>
            <a:r>
              <a:rPr lang="el-GR" sz="1600" cap="none" dirty="0">
                <a:solidFill>
                  <a:schemeClr val="tx1"/>
                </a:solidFill>
              </a:rPr>
              <a:t>.</a:t>
            </a:r>
            <a:endParaRPr lang="el-GR" sz="1600" b="0" i="0" u="none" strike="noStrike" cap="none" dirty="0">
              <a:solidFill>
                <a:schemeClr val="tx1"/>
              </a:solidFill>
              <a:effectLst/>
            </a:endParaRPr>
          </a:p>
          <a:p>
            <a:pPr marL="285750" indent="-285750" algn="just" rtl="0" fontAlgn="base">
              <a:buFont typeface="Wingdings" panose="05000000000000000000" pitchFamily="2" charset="2"/>
              <a:buChar char="ü"/>
            </a:pPr>
            <a:r>
              <a:rPr lang="el-GR" sz="1600" b="0" i="0" u="none" strike="noStrike" cap="none" dirty="0">
                <a:solidFill>
                  <a:schemeClr val="tx1"/>
                </a:solidFill>
                <a:effectLst/>
              </a:rPr>
              <a:t>Όσον αφορά τα </a:t>
            </a:r>
            <a:r>
              <a:rPr lang="en-GB" sz="1600" b="0" i="0" u="none" strike="noStrike" cap="none" dirty="0">
                <a:solidFill>
                  <a:schemeClr val="tx1"/>
                </a:solidFill>
                <a:effectLst/>
              </a:rPr>
              <a:t>animations</a:t>
            </a:r>
            <a:r>
              <a:rPr lang="el-GR" sz="1600" b="0" i="0" u="none" strike="noStrike" cap="none" dirty="0">
                <a:solidFill>
                  <a:schemeClr val="tx1"/>
                </a:solidFill>
                <a:effectLst/>
              </a:rPr>
              <a:t> και μερικά</a:t>
            </a:r>
            <a:r>
              <a:rPr lang="en-GB" sz="1600" b="0" i="0" u="none" strike="noStrike" cap="none" dirty="0">
                <a:solidFill>
                  <a:schemeClr val="tx1"/>
                </a:solidFill>
                <a:effectLst/>
              </a:rPr>
              <a:t> rigs</a:t>
            </a:r>
            <a:r>
              <a:rPr lang="el-GR" sz="1600" b="0" i="0" u="none" strike="noStrike" cap="none" dirty="0">
                <a:solidFill>
                  <a:schemeClr val="tx1"/>
                </a:solidFill>
                <a:effectLst/>
              </a:rPr>
              <a:t> είναι από το </a:t>
            </a:r>
            <a:r>
              <a:rPr lang="en-GB" sz="1600" b="0" i="0" u="none" strike="noStrike" cap="none" dirty="0" err="1">
                <a:solidFill>
                  <a:schemeClr val="tx1"/>
                </a:solidFill>
                <a:effectLst/>
              </a:rPr>
              <a:t>mixamo</a:t>
            </a:r>
            <a:r>
              <a:rPr lang="el-GR" sz="1600" b="0" i="0" u="none" strike="noStrike" cap="none" dirty="0">
                <a:solidFill>
                  <a:schemeClr val="tx1"/>
                </a:solidFill>
                <a:effectLst/>
              </a:rPr>
              <a:t> και άλλα  λίγα απ</a:t>
            </a:r>
            <a:r>
              <a:rPr lang="el-GR" sz="1600" cap="none" dirty="0">
                <a:solidFill>
                  <a:schemeClr val="tx1"/>
                </a:solidFill>
              </a:rPr>
              <a:t>ό το</a:t>
            </a:r>
            <a:r>
              <a:rPr lang="en-US" sz="1600" cap="none" dirty="0">
                <a:solidFill>
                  <a:schemeClr val="tx1"/>
                </a:solidFill>
              </a:rPr>
              <a:t> wow model viewer </a:t>
            </a:r>
            <a:r>
              <a:rPr lang="el-GR" sz="1600" cap="none" dirty="0">
                <a:solidFill>
                  <a:schemeClr val="tx1"/>
                </a:solidFill>
              </a:rPr>
              <a:t>καθώς μερικά</a:t>
            </a:r>
            <a:r>
              <a:rPr lang="en-US" sz="1600" cap="none" dirty="0">
                <a:solidFill>
                  <a:schemeClr val="tx1"/>
                </a:solidFill>
              </a:rPr>
              <a:t> units</a:t>
            </a:r>
            <a:r>
              <a:rPr lang="el-GR" sz="1600" cap="none" dirty="0">
                <a:solidFill>
                  <a:schemeClr val="tx1"/>
                </a:solidFill>
              </a:rPr>
              <a:t> ήταν δύσκολο να πάρουν ένα ικανοποιητικό </a:t>
            </a:r>
            <a:r>
              <a:rPr lang="en-US" sz="1600" cap="none" dirty="0">
                <a:solidFill>
                  <a:schemeClr val="tx1"/>
                </a:solidFill>
              </a:rPr>
              <a:t>rig</a:t>
            </a:r>
            <a:r>
              <a:rPr lang="el-GR" sz="1600" b="0" i="0" u="none" strike="noStrike" cap="none" dirty="0">
                <a:solidFill>
                  <a:schemeClr val="tx1"/>
                </a:solidFill>
                <a:effectLst/>
              </a:rPr>
              <a:t>.</a:t>
            </a:r>
            <a:r>
              <a:rPr lang="en-US" sz="1600" b="0" i="0" cap="none" dirty="0">
                <a:solidFill>
                  <a:schemeClr val="tx1"/>
                </a:solidFill>
                <a:effectLst/>
              </a:rPr>
              <a:t>​</a:t>
            </a:r>
          </a:p>
          <a:p>
            <a:pPr marL="285750" indent="-285750" algn="just" rtl="0" fontAlgn="base">
              <a:buFont typeface="Wingdings" panose="05000000000000000000" pitchFamily="2" charset="2"/>
              <a:buChar char="ü"/>
            </a:pPr>
            <a:r>
              <a:rPr lang="el-GR" sz="1600" b="0" i="0" cap="none" dirty="0">
                <a:solidFill>
                  <a:schemeClr val="tx1"/>
                </a:solidFill>
                <a:effectLst/>
              </a:rPr>
              <a:t>Όλα τα </a:t>
            </a:r>
            <a:r>
              <a:rPr lang="en-US" sz="1600" b="0" i="0" cap="none" dirty="0">
                <a:solidFill>
                  <a:schemeClr val="tx1"/>
                </a:solidFill>
                <a:effectLst/>
              </a:rPr>
              <a:t> extracted</a:t>
            </a:r>
            <a:r>
              <a:rPr lang="el-GR" sz="1600" b="0" i="0" cap="none" dirty="0">
                <a:solidFill>
                  <a:schemeClr val="tx1"/>
                </a:solidFill>
                <a:effectLst/>
              </a:rPr>
              <a:t> μοντέλα πέρασαν μ</a:t>
            </a:r>
            <a:r>
              <a:rPr lang="el-GR" sz="1600" cap="none" dirty="0">
                <a:solidFill>
                  <a:schemeClr val="tx1"/>
                </a:solidFill>
              </a:rPr>
              <a:t>ία διαδικασία </a:t>
            </a:r>
            <a:r>
              <a:rPr lang="en-US" sz="1600" cap="none" dirty="0">
                <a:solidFill>
                  <a:schemeClr val="tx1"/>
                </a:solidFill>
              </a:rPr>
              <a:t> reconfiguration </a:t>
            </a:r>
            <a:r>
              <a:rPr lang="el-GR" sz="1600" cap="none" dirty="0">
                <a:solidFill>
                  <a:schemeClr val="tx1"/>
                </a:solidFill>
              </a:rPr>
              <a:t> στο </a:t>
            </a:r>
            <a:r>
              <a:rPr lang="en-US" sz="1600" cap="none" dirty="0">
                <a:solidFill>
                  <a:schemeClr val="tx1"/>
                </a:solidFill>
              </a:rPr>
              <a:t>blender</a:t>
            </a:r>
            <a:r>
              <a:rPr lang="el-GR" sz="1600" cap="none" dirty="0">
                <a:solidFill>
                  <a:schemeClr val="tx1"/>
                </a:solidFill>
              </a:rPr>
              <a:t> για να είναι όλα ίδιων διαστάσεων και αναλογιών.</a:t>
            </a:r>
            <a:r>
              <a:rPr lang="en-US" sz="1600" b="0" i="0" cap="none" dirty="0">
                <a:solidFill>
                  <a:schemeClr val="tx1"/>
                </a:solidFill>
                <a:effectLst/>
              </a:rPr>
              <a:t>​</a:t>
            </a:r>
          </a:p>
          <a:p>
            <a:pPr marL="285750" indent="-285750" algn="just" rtl="0" fontAlgn="base">
              <a:buFont typeface="Wingdings" panose="05000000000000000000" pitchFamily="2" charset="2"/>
              <a:buChar char="ü"/>
            </a:pPr>
            <a:r>
              <a:rPr lang="el-GR" sz="1600" cap="none" dirty="0">
                <a:solidFill>
                  <a:schemeClr val="tx1"/>
                </a:solidFill>
              </a:rPr>
              <a:t>Γ</a:t>
            </a:r>
            <a:r>
              <a:rPr lang="el-GR" sz="1600" b="0" i="0" u="none" strike="noStrike" cap="none" dirty="0">
                <a:solidFill>
                  <a:schemeClr val="tx1"/>
                </a:solidFill>
                <a:effectLst/>
              </a:rPr>
              <a:t>ια την επίτευξη της αληθοφάνειας των χρωμάτων, έγιναν όλα με το χέρι. Τα χόρτα είχαν μείγμα δύο χρωμάτων, με κύριο χρώμα το πράσινο και ως δευτερεύον κάποιο άλλο που να θεωρείται φυσικό. Όσον αφορά τα </a:t>
            </a:r>
            <a:r>
              <a:rPr lang="en-GB" sz="1600" b="0" i="0" u="none" strike="noStrike" cap="none" dirty="0">
                <a:solidFill>
                  <a:schemeClr val="tx1"/>
                </a:solidFill>
                <a:effectLst/>
              </a:rPr>
              <a:t>textures</a:t>
            </a:r>
            <a:r>
              <a:rPr lang="el-GR" sz="1600" b="0" i="0" u="none" strike="noStrike" cap="none" dirty="0">
                <a:solidFill>
                  <a:schemeClr val="tx1"/>
                </a:solidFill>
                <a:effectLst/>
              </a:rPr>
              <a:t>, όσα χρησιμοποιήθηκαν τα σκούρηνα, καθώς μερικά είχαν  πολύ ανοιχτό χρώμα. </a:t>
            </a:r>
            <a:r>
              <a:rPr lang="en-US" sz="1600" b="0" i="0" cap="none" dirty="0">
                <a:solidFill>
                  <a:schemeClr val="tx1"/>
                </a:solidFill>
                <a:effectLst/>
              </a:rPr>
              <a:t>​</a:t>
            </a:r>
          </a:p>
          <a:p>
            <a:pPr marL="285750" indent="-285750" algn="just" rtl="0" fontAlgn="base">
              <a:buFont typeface="Wingdings" panose="05000000000000000000" pitchFamily="2" charset="2"/>
              <a:buChar char="ü"/>
            </a:pPr>
            <a:r>
              <a:rPr lang="el-GR" sz="1600" cap="none" dirty="0">
                <a:solidFill>
                  <a:schemeClr val="tx1"/>
                </a:solidFill>
              </a:rPr>
              <a:t>Γ</a:t>
            </a:r>
            <a:r>
              <a:rPr lang="el-GR" sz="1600" b="0" i="0" u="none" strike="noStrike" cap="none" dirty="0">
                <a:solidFill>
                  <a:schemeClr val="tx1"/>
                </a:solidFill>
                <a:effectLst/>
              </a:rPr>
              <a:t>ια τον φωτισμό, άλλαξα την απόχρωση του χρώματος, καθώς το φως του ήλιου δεν είναι τελείως άσπρο, αλλά έχει μια απόχρωση του κίτρινου. </a:t>
            </a:r>
            <a:r>
              <a:rPr lang="en-US" sz="1400" b="0" i="0" cap="none" dirty="0">
                <a:solidFill>
                  <a:schemeClr val="tx1"/>
                </a:solidFill>
                <a:effectLst/>
                <a:latin typeface="+mn-lt"/>
              </a:rPr>
              <a:t>​</a:t>
            </a:r>
          </a:p>
        </p:txBody>
      </p:sp>
      <p:sp>
        <p:nvSpPr>
          <p:cNvPr id="24" name="Rectangle 23">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 name="Rectangle 25">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9014A1-5ECE-4ED1-BF4C-B227458BEC0E}"/>
              </a:ext>
            </a:extLst>
          </p:cNvPr>
          <p:cNvSpPr>
            <a:spLocks noGrp="1"/>
          </p:cNvSpPr>
          <p:nvPr>
            <p:ph type="title"/>
          </p:nvPr>
        </p:nvSpPr>
        <p:spPr>
          <a:xfrm>
            <a:off x="7858135" y="1821915"/>
            <a:ext cx="4280618" cy="2750085"/>
          </a:xfrm>
        </p:spPr>
        <p:txBody>
          <a:bodyPr vert="horz" lIns="91440" tIns="45720" rIns="91440" bIns="45720" rtlCol="0" anchor="ctr">
            <a:normAutofit/>
          </a:bodyPr>
          <a:lstStyle/>
          <a:p>
            <a:r>
              <a:rPr lang="el-GR" sz="5200" b="0" i="0" kern="1200" dirty="0">
                <a:solidFill>
                  <a:schemeClr val="tx2"/>
                </a:solidFill>
                <a:latin typeface="+mj-lt"/>
                <a:ea typeface="+mj-ea"/>
                <a:cs typeface="+mj-cs"/>
              </a:rPr>
              <a:t>Κριτήρια Α</a:t>
            </a:r>
            <a:r>
              <a:rPr lang="en-US" sz="5200" b="0" i="0" kern="1200" dirty="0">
                <a:solidFill>
                  <a:schemeClr val="tx2"/>
                </a:solidFill>
                <a:latin typeface="+mj-lt"/>
                <a:ea typeface="+mj-ea"/>
                <a:cs typeface="+mj-cs"/>
              </a:rPr>
              <a:t>νάπ</a:t>
            </a:r>
            <a:r>
              <a:rPr lang="en-US" sz="5200" b="0" i="0" kern="1200" dirty="0" err="1">
                <a:solidFill>
                  <a:schemeClr val="tx2"/>
                </a:solidFill>
                <a:latin typeface="+mj-lt"/>
                <a:ea typeface="+mj-ea"/>
                <a:cs typeface="+mj-cs"/>
              </a:rPr>
              <a:t>τυξη</a:t>
            </a:r>
            <a:r>
              <a:rPr lang="el-GR" sz="5200" b="0" i="0" kern="1200" dirty="0">
                <a:solidFill>
                  <a:schemeClr val="tx2"/>
                </a:solidFill>
                <a:latin typeface="+mj-lt"/>
                <a:ea typeface="+mj-ea"/>
                <a:cs typeface="+mj-cs"/>
              </a:rPr>
              <a:t>ς</a:t>
            </a:r>
            <a:endParaRPr lang="en-US" sz="5200" b="0" i="0" kern="1200" dirty="0">
              <a:solidFill>
                <a:schemeClr val="tx2"/>
              </a:solidFill>
              <a:latin typeface="+mj-lt"/>
              <a:ea typeface="+mj-ea"/>
              <a:cs typeface="+mj-cs"/>
            </a:endParaRPr>
          </a:p>
        </p:txBody>
      </p:sp>
    </p:spTree>
    <p:extLst>
      <p:ext uri="{BB962C8B-B14F-4D97-AF65-F5344CB8AC3E}">
        <p14:creationId xmlns:p14="http://schemas.microsoft.com/office/powerpoint/2010/main" val="26838268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FACA0A-1669-4DC9-8E4A-D86C8AA785DB}"/>
              </a:ext>
            </a:extLst>
          </p:cNvPr>
          <p:cNvSpPr>
            <a:spLocks noGrp="1"/>
          </p:cNvSpPr>
          <p:nvPr>
            <p:ph type="title"/>
          </p:nvPr>
        </p:nvSpPr>
        <p:spPr>
          <a:xfrm>
            <a:off x="763588" y="1238383"/>
            <a:ext cx="10602007" cy="4528457"/>
          </a:xfrm>
        </p:spPr>
        <p:txBody>
          <a:bodyPr vert="horz" lIns="91440" tIns="45720" rIns="91440" bIns="45720" rtlCol="0" anchor="ctr">
            <a:normAutofit/>
          </a:bodyPr>
          <a:lstStyle/>
          <a:p>
            <a:r>
              <a:rPr lang="el-GR" sz="5000" dirty="0"/>
              <a:t>ΠΗΓΕΣ – ΒΙΒΛΙΟΓΡΑΦΙΑ - </a:t>
            </a:r>
            <a:r>
              <a:rPr lang="en-GB" sz="5000" dirty="0"/>
              <a:t>ASSETS​</a:t>
            </a:r>
            <a:endParaRPr lang="en-US" sz="5000" b="0" i="0" kern="1200" dirty="0">
              <a:solidFill>
                <a:schemeClr val="tx2"/>
              </a:solidFill>
            </a:endParaRPr>
          </a:p>
        </p:txBody>
      </p:sp>
    </p:spTree>
    <p:extLst>
      <p:ext uri="{BB962C8B-B14F-4D97-AF65-F5344CB8AC3E}">
        <p14:creationId xmlns:p14="http://schemas.microsoft.com/office/powerpoint/2010/main" val="347587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04A73D0-2814-4C18-9FE4-6D3F4128E279}"/>
              </a:ext>
            </a:extLst>
          </p:cNvPr>
          <p:cNvSpPr>
            <a:spLocks noGrp="1"/>
          </p:cNvSpPr>
          <p:nvPr>
            <p:ph type="body" idx="1"/>
          </p:nvPr>
        </p:nvSpPr>
        <p:spPr bwMode="black">
          <a:xfrm>
            <a:off x="4961048" y="1301418"/>
            <a:ext cx="6467364" cy="5396570"/>
          </a:xfrm>
        </p:spPr>
        <p:txBody>
          <a:bodyPr vert="horz" lIns="91440" tIns="45720" rIns="91440" bIns="45720" rtlCol="0" anchor="ctr">
            <a:normAutofit/>
          </a:bodyPr>
          <a:lstStyle/>
          <a:p>
            <a:pPr marL="285750" indent="-285750" rtl="0" fontAlgn="base">
              <a:buFont typeface="Wingdings" panose="05000000000000000000" pitchFamily="2" charset="2"/>
              <a:buChar char="ü"/>
            </a:pPr>
            <a:r>
              <a:rPr lang="en-US" sz="1400" b="0" i="0" cap="none" dirty="0">
                <a:solidFill>
                  <a:schemeClr val="tx1"/>
                </a:solidFill>
                <a:effectLst/>
                <a:latin typeface="+mn-lt"/>
              </a:rPr>
              <a:t>EasyRoads</a:t>
            </a:r>
            <a:r>
              <a:rPr lang="en-US" sz="1400" cap="none" dirty="0">
                <a:solidFill>
                  <a:schemeClr val="tx1"/>
                </a:solidFill>
                <a:latin typeface="+mn-lt"/>
              </a:rPr>
              <a:t>3D free v3: https://assetstore.unity.com/packages/3d/characters/easyroads3d-free-v3-987</a:t>
            </a:r>
          </a:p>
          <a:p>
            <a:pPr marL="285750" indent="-285750" rtl="0" fontAlgn="base">
              <a:buFont typeface="Wingdings" panose="05000000000000000000" pitchFamily="2" charset="2"/>
              <a:buChar char="ü"/>
            </a:pPr>
            <a:r>
              <a:rPr lang="en-US" sz="1400" b="0" i="0" cap="none" dirty="0">
                <a:solidFill>
                  <a:schemeClr val="tx1"/>
                </a:solidFill>
                <a:effectLst/>
                <a:latin typeface="+mn-lt"/>
              </a:rPr>
              <a:t>Fortress Gate: https://assetstore.unity.com/packages/3d/environments/fantasy/fortress-gate-46895</a:t>
            </a:r>
          </a:p>
          <a:p>
            <a:pPr marL="285750" indent="-285750" rtl="0" fontAlgn="base">
              <a:buFont typeface="Wingdings" panose="05000000000000000000" pitchFamily="2" charset="2"/>
              <a:buChar char="ü"/>
            </a:pPr>
            <a:r>
              <a:rPr lang="en-US" sz="1400" cap="none" dirty="0">
                <a:solidFill>
                  <a:schemeClr val="tx1"/>
                </a:solidFill>
                <a:latin typeface="+mn-lt"/>
              </a:rPr>
              <a:t>Nature Starter Kit1: https://assetstore.unity.com/packages/3d/environments/nature-starter-kit-1-49962</a:t>
            </a:r>
          </a:p>
          <a:p>
            <a:pPr marL="285750" indent="-285750" rtl="0" fontAlgn="base">
              <a:buFont typeface="Wingdings" panose="05000000000000000000" pitchFamily="2" charset="2"/>
              <a:buChar char="ü"/>
            </a:pPr>
            <a:r>
              <a:rPr lang="en-US" sz="1400" b="0" i="0" cap="none" dirty="0">
                <a:solidFill>
                  <a:schemeClr val="tx1"/>
                </a:solidFill>
                <a:effectLst/>
                <a:latin typeface="+mn-lt"/>
              </a:rPr>
              <a:t>Tree Randomizer: https://assetstore.unity.com/packages/tools/utilities/tree-randomizer-59228</a:t>
            </a:r>
          </a:p>
          <a:p>
            <a:pPr marL="285750" indent="-285750" rtl="0" fontAlgn="base">
              <a:buFont typeface="Wingdings" panose="05000000000000000000" pitchFamily="2" charset="2"/>
              <a:buChar char="ü"/>
            </a:pPr>
            <a:r>
              <a:rPr lang="en-US" sz="1400" cap="none" dirty="0">
                <a:solidFill>
                  <a:schemeClr val="tx1"/>
                </a:solidFill>
                <a:latin typeface="+mn-lt"/>
              </a:rPr>
              <a:t>Hand Painted Grass Texture: https://assetstore.unity.com/packages/2d/textures-materials/floors/hand-painted-grass-texture-78552</a:t>
            </a:r>
          </a:p>
          <a:p>
            <a:pPr marL="285750" indent="-285750" rtl="0" fontAlgn="base">
              <a:buFont typeface="Wingdings" panose="05000000000000000000" pitchFamily="2" charset="2"/>
              <a:buChar char="ü"/>
            </a:pPr>
            <a:endParaRPr lang="en-US" sz="1400" cap="none" dirty="0">
              <a:solidFill>
                <a:schemeClr val="tx1"/>
              </a:solidFill>
              <a:latin typeface="+mn-lt"/>
            </a:endParaRPr>
          </a:p>
        </p:txBody>
      </p:sp>
      <p:sp>
        <p:nvSpPr>
          <p:cNvPr id="24" name="Rectangle 23">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 name="Rectangle 25">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9014A1-5ECE-4ED1-BF4C-B227458BEC0E}"/>
              </a:ext>
            </a:extLst>
          </p:cNvPr>
          <p:cNvSpPr>
            <a:spLocks noGrp="1"/>
          </p:cNvSpPr>
          <p:nvPr>
            <p:ph type="title"/>
          </p:nvPr>
        </p:nvSpPr>
        <p:spPr>
          <a:xfrm>
            <a:off x="114979" y="215057"/>
            <a:ext cx="4752551" cy="2922685"/>
          </a:xfrm>
        </p:spPr>
        <p:txBody>
          <a:bodyPr vert="horz" lIns="91440" tIns="45720" rIns="91440" bIns="45720" rtlCol="0" anchor="ctr">
            <a:normAutofit/>
          </a:bodyPr>
          <a:lstStyle/>
          <a:p>
            <a:r>
              <a:rPr lang="el-GR" b="0" i="0" u="none" strike="noStrike" dirty="0">
                <a:solidFill>
                  <a:srgbClr val="EBEBEB"/>
                </a:solidFill>
                <a:effectLst/>
                <a:latin typeface="Century Gothic" panose="020B0502020202020204" pitchFamily="34" charset="0"/>
              </a:rPr>
              <a:t>ΠΗΓΕΣ – ΒΙΒΛΙΟΓΡΑΦΙΑ - </a:t>
            </a:r>
            <a:r>
              <a:rPr lang="en-GB" b="0" i="0" u="none" strike="noStrike" dirty="0">
                <a:solidFill>
                  <a:srgbClr val="EBEBEB"/>
                </a:solidFill>
                <a:effectLst/>
                <a:latin typeface="Century Gothic" panose="020B0502020202020204" pitchFamily="34" charset="0"/>
              </a:rPr>
              <a:t>ASSETS</a:t>
            </a:r>
            <a:r>
              <a:rPr lang="en-GB" b="0" i="0" dirty="0">
                <a:solidFill>
                  <a:srgbClr val="000000"/>
                </a:solidFill>
                <a:effectLst/>
                <a:latin typeface="Century Gothic" panose="020B0502020202020204" pitchFamily="34" charset="0"/>
              </a:rPr>
              <a:t>​</a:t>
            </a:r>
            <a:endParaRPr lang="en-US" b="0" i="0" kern="1200" dirty="0">
              <a:solidFill>
                <a:schemeClr val="tx2"/>
              </a:solidFill>
              <a:latin typeface="+mj-lt"/>
              <a:ea typeface="+mj-ea"/>
              <a:cs typeface="+mj-cs"/>
            </a:endParaRPr>
          </a:p>
        </p:txBody>
      </p:sp>
    </p:spTree>
    <p:extLst>
      <p:ext uri="{BB962C8B-B14F-4D97-AF65-F5344CB8AC3E}">
        <p14:creationId xmlns:p14="http://schemas.microsoft.com/office/powerpoint/2010/main" val="13978072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04A73D0-2814-4C18-9FE4-6D3F4128E279}"/>
              </a:ext>
            </a:extLst>
          </p:cNvPr>
          <p:cNvSpPr>
            <a:spLocks noGrp="1"/>
          </p:cNvSpPr>
          <p:nvPr>
            <p:ph type="body" idx="1"/>
          </p:nvPr>
        </p:nvSpPr>
        <p:spPr bwMode="black">
          <a:xfrm>
            <a:off x="4961048" y="1080430"/>
            <a:ext cx="6467364" cy="5396570"/>
          </a:xfrm>
        </p:spPr>
        <p:txBody>
          <a:bodyPr vert="horz" lIns="91440" tIns="45720" rIns="91440" bIns="45720" rtlCol="0" anchor="ctr">
            <a:normAutofit/>
          </a:bodyPr>
          <a:lstStyle/>
          <a:p>
            <a:pPr marL="285750" indent="-285750" rtl="0" fontAlgn="base">
              <a:buFont typeface="Wingdings" panose="05000000000000000000" pitchFamily="2" charset="2"/>
              <a:buChar char="ü"/>
            </a:pPr>
            <a:r>
              <a:rPr lang="en-US" sz="1400" b="0" i="0" cap="none" dirty="0" err="1">
                <a:solidFill>
                  <a:schemeClr val="tx1"/>
                </a:solidFill>
                <a:effectLst/>
                <a:latin typeface="+mn-lt"/>
              </a:rPr>
              <a:t>Handpainted</a:t>
            </a:r>
            <a:r>
              <a:rPr lang="en-US" sz="1400" b="0" i="0" cap="none" dirty="0">
                <a:solidFill>
                  <a:schemeClr val="tx1"/>
                </a:solidFill>
                <a:effectLst/>
                <a:latin typeface="+mn-lt"/>
              </a:rPr>
              <a:t> Forest Pack v1: https://assetstore.unity.com/packages/3d/environments/landscapes/handpainted-forest-pack-v1-0-144637</a:t>
            </a:r>
          </a:p>
          <a:p>
            <a:pPr marL="285750" indent="-285750" rtl="0" fontAlgn="base">
              <a:buFont typeface="Wingdings" panose="05000000000000000000" pitchFamily="2" charset="2"/>
              <a:buChar char="ü"/>
            </a:pPr>
            <a:r>
              <a:rPr lang="en-US" sz="1400" cap="none" dirty="0">
                <a:solidFill>
                  <a:schemeClr val="tx1"/>
                </a:solidFill>
                <a:latin typeface="+mn-lt"/>
              </a:rPr>
              <a:t>Stylized fantasy house: https://assetstore.unity.com/packages/3d/environments/stylized-fantasy-house-153587</a:t>
            </a:r>
          </a:p>
          <a:p>
            <a:pPr marL="285750" indent="-285750" rtl="0" fontAlgn="base">
              <a:buFont typeface="Wingdings" panose="05000000000000000000" pitchFamily="2" charset="2"/>
              <a:buChar char="ü"/>
            </a:pPr>
            <a:r>
              <a:rPr lang="en-US" sz="1400" b="0" i="0" cap="none" dirty="0">
                <a:solidFill>
                  <a:schemeClr val="tx1"/>
                </a:solidFill>
                <a:effectLst/>
                <a:latin typeface="+mn-lt"/>
              </a:rPr>
              <a:t>Pine </a:t>
            </a:r>
            <a:r>
              <a:rPr lang="en-US" sz="1400" b="0" i="0" cap="none" dirty="0" err="1">
                <a:solidFill>
                  <a:schemeClr val="tx1"/>
                </a:solidFill>
                <a:effectLst/>
                <a:latin typeface="+mn-lt"/>
              </a:rPr>
              <a:t>Forest-LowPoly:https</a:t>
            </a:r>
            <a:r>
              <a:rPr lang="en-US" sz="1400" b="0" i="0" cap="none" dirty="0">
                <a:solidFill>
                  <a:schemeClr val="tx1"/>
                </a:solidFill>
                <a:effectLst/>
                <a:latin typeface="+mn-lt"/>
              </a:rPr>
              <a:t>://assetstore.unity.com/packages/3d/environments/landscapes/pine-forest-lowpoly-157608</a:t>
            </a:r>
          </a:p>
          <a:p>
            <a:pPr marL="285750" indent="-285750" rtl="0" fontAlgn="base">
              <a:buFont typeface="Wingdings" panose="05000000000000000000" pitchFamily="2" charset="2"/>
              <a:buChar char="ü"/>
            </a:pPr>
            <a:r>
              <a:rPr lang="en-US" sz="1400" cap="none" dirty="0">
                <a:solidFill>
                  <a:schemeClr val="tx1"/>
                </a:solidFill>
                <a:latin typeface="+mn-lt"/>
              </a:rPr>
              <a:t>Environment </a:t>
            </a:r>
            <a:r>
              <a:rPr lang="en-US" sz="1400" cap="none" dirty="0" err="1">
                <a:solidFill>
                  <a:schemeClr val="tx1"/>
                </a:solidFill>
                <a:latin typeface="+mn-lt"/>
              </a:rPr>
              <a:t>Pack:Free</a:t>
            </a:r>
            <a:r>
              <a:rPr lang="en-US" sz="1400" cap="none" dirty="0">
                <a:solidFill>
                  <a:schemeClr val="tx1"/>
                </a:solidFill>
                <a:latin typeface="+mn-lt"/>
              </a:rPr>
              <a:t> Forest: https://assetstore.unity.com/packages/3d/vegetation/environment-pack-free-forest-sample-168396</a:t>
            </a:r>
          </a:p>
          <a:p>
            <a:pPr marL="285750" indent="-285750" rtl="0" fontAlgn="base">
              <a:buFont typeface="Wingdings" panose="05000000000000000000" pitchFamily="2" charset="2"/>
              <a:buChar char="ü"/>
            </a:pPr>
            <a:r>
              <a:rPr lang="en-US" sz="1400" b="0" i="0" cap="none" dirty="0">
                <a:solidFill>
                  <a:schemeClr val="tx1"/>
                </a:solidFill>
                <a:effectLst/>
                <a:latin typeface="+mn-lt"/>
              </a:rPr>
              <a:t>Pine Forest set[Free sample]: https://assetstore.unity.com/packages/3d/environments/pine-forest-set-free-sample-177774</a:t>
            </a:r>
          </a:p>
          <a:p>
            <a:pPr marL="285750" indent="-285750" rtl="0" fontAlgn="base">
              <a:buFont typeface="Wingdings" panose="05000000000000000000" pitchFamily="2" charset="2"/>
              <a:buChar char="ü"/>
            </a:pPr>
            <a:r>
              <a:rPr lang="en-US" sz="1400" b="0" i="0" cap="none" dirty="0">
                <a:solidFill>
                  <a:schemeClr val="tx1"/>
                </a:solidFill>
                <a:effectLst/>
                <a:latin typeface="+mn-lt"/>
              </a:rPr>
              <a:t> Models</a:t>
            </a:r>
            <a:r>
              <a:rPr lang="en-US" sz="1400" cap="none" dirty="0">
                <a:solidFill>
                  <a:schemeClr val="tx1"/>
                </a:solidFill>
                <a:latin typeface="+mn-lt"/>
              </a:rPr>
              <a:t> from wow , warcraft 3 reforged, hive workshop</a:t>
            </a:r>
            <a:endParaRPr lang="el-GR" sz="1400" cap="none" dirty="0">
              <a:solidFill>
                <a:schemeClr val="tx1"/>
              </a:solidFill>
              <a:latin typeface="+mn-lt"/>
            </a:endParaRPr>
          </a:p>
          <a:p>
            <a:pPr marL="285750" indent="-285750" rtl="0" fontAlgn="base">
              <a:buFont typeface="Wingdings" panose="05000000000000000000" pitchFamily="2" charset="2"/>
              <a:buChar char="ü"/>
            </a:pPr>
            <a:r>
              <a:rPr lang="en-US" sz="1400" cap="none" dirty="0">
                <a:solidFill>
                  <a:schemeClr val="tx1"/>
                </a:solidFill>
                <a:latin typeface="+mn-lt"/>
              </a:rPr>
              <a:t>Animation: </a:t>
            </a:r>
            <a:r>
              <a:rPr lang="en-US" sz="1400" cap="none" dirty="0" err="1">
                <a:solidFill>
                  <a:schemeClr val="tx1"/>
                </a:solidFill>
                <a:latin typeface="+mn-lt"/>
              </a:rPr>
              <a:t>Mixamo</a:t>
            </a:r>
            <a:r>
              <a:rPr lang="en-US" sz="1400" cap="none" dirty="0">
                <a:solidFill>
                  <a:schemeClr val="tx1"/>
                </a:solidFill>
                <a:latin typeface="+mn-lt"/>
              </a:rPr>
              <a:t>:</a:t>
            </a:r>
          </a:p>
          <a:p>
            <a:pPr marL="285750" indent="-285750" rtl="0" fontAlgn="base">
              <a:buFont typeface="Wingdings" panose="05000000000000000000" pitchFamily="2" charset="2"/>
              <a:buChar char="ü"/>
            </a:pPr>
            <a:r>
              <a:rPr lang="en-US" sz="1400" b="0" i="0" cap="none" dirty="0">
                <a:solidFill>
                  <a:schemeClr val="tx1"/>
                </a:solidFill>
                <a:effectLst/>
                <a:latin typeface="+mn-lt"/>
              </a:rPr>
              <a:t>Textures: wow, warcraft 3 reforged, hive workshop</a:t>
            </a:r>
          </a:p>
          <a:p>
            <a:pPr marL="285750" indent="-285750" rtl="0" fontAlgn="base">
              <a:buFont typeface="Wingdings" panose="05000000000000000000" pitchFamily="2" charset="2"/>
              <a:buChar char="ü"/>
            </a:pPr>
            <a:r>
              <a:rPr lang="en-US" sz="1400" cap="none" dirty="0">
                <a:solidFill>
                  <a:schemeClr val="tx1"/>
                </a:solidFill>
                <a:latin typeface="+mn-lt"/>
              </a:rPr>
              <a:t>Terrain Assets: Made in blender</a:t>
            </a:r>
          </a:p>
        </p:txBody>
      </p:sp>
      <p:sp>
        <p:nvSpPr>
          <p:cNvPr id="24" name="Rectangle 23">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 name="Rectangle 25">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9014A1-5ECE-4ED1-BF4C-B227458BEC0E}"/>
              </a:ext>
            </a:extLst>
          </p:cNvPr>
          <p:cNvSpPr>
            <a:spLocks noGrp="1"/>
          </p:cNvSpPr>
          <p:nvPr>
            <p:ph type="title"/>
          </p:nvPr>
        </p:nvSpPr>
        <p:spPr>
          <a:xfrm>
            <a:off x="114979" y="215057"/>
            <a:ext cx="4752551" cy="2922685"/>
          </a:xfrm>
        </p:spPr>
        <p:txBody>
          <a:bodyPr vert="horz" lIns="91440" tIns="45720" rIns="91440" bIns="45720" rtlCol="0" anchor="ctr">
            <a:normAutofit/>
          </a:bodyPr>
          <a:lstStyle/>
          <a:p>
            <a:r>
              <a:rPr lang="el-GR" b="0" i="0" u="none" strike="noStrike" dirty="0">
                <a:solidFill>
                  <a:srgbClr val="EBEBEB"/>
                </a:solidFill>
                <a:effectLst/>
                <a:latin typeface="Century Gothic" panose="020B0502020202020204" pitchFamily="34" charset="0"/>
              </a:rPr>
              <a:t>ΠΗΓΕΣ – ΒΙΒΛΙΟΓΡΑΦΙΑ - </a:t>
            </a:r>
            <a:r>
              <a:rPr lang="en-GB" b="0" i="0" u="none" strike="noStrike" dirty="0">
                <a:solidFill>
                  <a:srgbClr val="EBEBEB"/>
                </a:solidFill>
                <a:effectLst/>
                <a:latin typeface="Century Gothic" panose="020B0502020202020204" pitchFamily="34" charset="0"/>
              </a:rPr>
              <a:t>ASSETS</a:t>
            </a:r>
            <a:r>
              <a:rPr lang="en-GB" b="0" i="0" dirty="0">
                <a:solidFill>
                  <a:srgbClr val="000000"/>
                </a:solidFill>
                <a:effectLst/>
                <a:latin typeface="Century Gothic" panose="020B0502020202020204" pitchFamily="34" charset="0"/>
              </a:rPr>
              <a:t>​</a:t>
            </a:r>
            <a:endParaRPr lang="en-US" b="0" i="0" kern="1200" dirty="0">
              <a:solidFill>
                <a:schemeClr val="tx2"/>
              </a:solidFill>
              <a:latin typeface="+mj-lt"/>
              <a:ea typeface="+mj-ea"/>
              <a:cs typeface="+mj-cs"/>
            </a:endParaRPr>
          </a:p>
        </p:txBody>
      </p:sp>
    </p:spTree>
    <p:extLst>
      <p:ext uri="{BB962C8B-B14F-4D97-AF65-F5344CB8AC3E}">
        <p14:creationId xmlns:p14="http://schemas.microsoft.com/office/powerpoint/2010/main" val="94108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Σχεδίαση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175741" y="822854"/>
            <a:ext cx="10412360" cy="5897541"/>
          </a:xfrm>
        </p:spPr>
        <p:txBody>
          <a:bodyPr>
            <a:normAutofit/>
          </a:bodyPr>
          <a:lstStyle/>
          <a:p>
            <a:pPr marL="0" indent="0">
              <a:buNone/>
            </a:pPr>
            <a:r>
              <a:rPr lang="en-US" sz="3200" dirty="0"/>
              <a:t>Gameplay Controls:</a:t>
            </a:r>
          </a:p>
          <a:p>
            <a:r>
              <a:rPr lang="el-GR" sz="1600" dirty="0"/>
              <a:t>Λειτουργίες Μονάδων</a:t>
            </a:r>
            <a:r>
              <a:rPr lang="en-US" sz="1600" dirty="0"/>
              <a:t>(Units,</a:t>
            </a:r>
            <a:r>
              <a:rPr lang="el-GR" sz="1600" dirty="0"/>
              <a:t> </a:t>
            </a:r>
            <a:r>
              <a:rPr lang="en-US" sz="1600" dirty="0"/>
              <a:t>Buildings)</a:t>
            </a:r>
            <a:r>
              <a:rPr lang="el-GR" sz="1600" dirty="0"/>
              <a:t> Συνέχεια</a:t>
            </a:r>
          </a:p>
          <a:p>
            <a:pPr lvl="1">
              <a:buFont typeface="Wingdings" panose="05000000000000000000" pitchFamily="2" charset="2"/>
              <a:buChar char="v"/>
            </a:pPr>
            <a:r>
              <a:rPr lang="en-US" sz="1600" dirty="0"/>
              <a:t>Buildings:</a:t>
            </a:r>
            <a:endParaRPr lang="el-GR" sz="1600" dirty="0"/>
          </a:p>
          <a:p>
            <a:pPr marL="1200150" lvl="2" indent="-342900">
              <a:buFont typeface="+mj-lt"/>
              <a:buAutoNum type="arabicPeriod"/>
            </a:pPr>
            <a:r>
              <a:rPr lang="en-US" sz="1400" dirty="0"/>
              <a:t>Attack-Defend-Scout:</a:t>
            </a:r>
            <a:r>
              <a:rPr lang="el-GR" sz="1400" dirty="0"/>
              <a:t> Υπάρχουν μερικά κτήρια που βοηθούν στην οχύρωση της περιοχής-βάσης (</a:t>
            </a:r>
            <a:r>
              <a:rPr lang="en-US" sz="1400" dirty="0"/>
              <a:t>Defense Tower, Watch Tower, Fortress) </a:t>
            </a:r>
            <a:r>
              <a:rPr lang="el-GR" sz="1400" dirty="0"/>
              <a:t>όπου μοναδικός σκοπός τους είναι να πυροβολούν όλες τις εχθρικές μονάδες όταν πλησιάζουν-φτάνουν σε απόσταση επίθεσης ή να δίνουν ορατότητα  σε σημεία όπου δεν υπάρχουν </a:t>
            </a:r>
            <a:r>
              <a:rPr lang="en-US" sz="1400" dirty="0"/>
              <a:t>units</a:t>
            </a:r>
            <a:r>
              <a:rPr lang="el-GR" sz="1400" dirty="0"/>
              <a:t>, ώστε ο παίκτης να μπορεί να καλύπτει όλες τις πλευρές της βάσης του.</a:t>
            </a:r>
          </a:p>
          <a:p>
            <a:pPr marL="1200150" lvl="2" indent="-342900">
              <a:buFont typeface="+mj-lt"/>
              <a:buAutoNum type="arabicPeriod"/>
            </a:pPr>
            <a:r>
              <a:rPr lang="en-US" sz="1400" dirty="0"/>
              <a:t>Static:</a:t>
            </a:r>
            <a:r>
              <a:rPr lang="el-GR" sz="1400" dirty="0"/>
              <a:t> Το βασικότερο στοιχείο που δεν αναφέρθηκε στην αρχή είναι ότι τα κτήρια είναι στατικά, δηλαδή δεν εκτελούν κάποια μορφή κίνησης (αλλά δεν είναι ορισμένα ως </a:t>
            </a:r>
            <a:r>
              <a:rPr lang="en-US" sz="1400" dirty="0"/>
              <a:t>static</a:t>
            </a:r>
            <a:r>
              <a:rPr lang="el-GR" sz="1400" dirty="0"/>
              <a:t> στο</a:t>
            </a:r>
            <a:r>
              <a:rPr lang="en-US" sz="1400" dirty="0"/>
              <a:t> unity</a:t>
            </a:r>
            <a:r>
              <a:rPr lang="el-GR" sz="1400" dirty="0"/>
              <a:t> καθώς ο παίκτης τα τοποθετεί  όταν παίζει οπότε δεν υπάρχει λόγος να υπάρχουν  εξαρχής) πέρα από τα 2-3 κτήρια που υπάρχουν στην έναρξη της αποστολής</a:t>
            </a:r>
            <a:r>
              <a:rPr lang="en-US" sz="1400" dirty="0"/>
              <a:t>-mission</a:t>
            </a:r>
            <a:r>
              <a:rPr lang="el-GR" sz="1400" dirty="0"/>
              <a:t>  αλλά και αυτά ακολουθούν τους ίδιους περιορισμούς και λειτουργίες όπως τα κτήρια που θα κτίσει ο παίκτης.</a:t>
            </a:r>
          </a:p>
          <a:p>
            <a:pPr marL="914400" lvl="2" indent="0">
              <a:buNone/>
            </a:pPr>
            <a:endParaRPr lang="en-US" sz="1400" dirty="0"/>
          </a:p>
          <a:p>
            <a:pPr lvl="1">
              <a:buFont typeface="Wingdings" panose="05000000000000000000" pitchFamily="2" charset="2"/>
              <a:buChar char="v"/>
            </a:pPr>
            <a:endParaRPr lang="en-US" sz="1600" dirty="0"/>
          </a:p>
          <a:p>
            <a:pPr lvl="2">
              <a:buFont typeface="Wingdings" panose="05000000000000000000" pitchFamily="2" charset="2"/>
              <a:buChar char="v"/>
            </a:pPr>
            <a:endParaRPr lang="en-US" sz="1400" dirty="0"/>
          </a:p>
        </p:txBody>
      </p:sp>
    </p:spTree>
    <p:extLst>
      <p:ext uri="{BB962C8B-B14F-4D97-AF65-F5344CB8AC3E}">
        <p14:creationId xmlns:p14="http://schemas.microsoft.com/office/powerpoint/2010/main" val="2142363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Σχεδίαση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175741" y="822854"/>
            <a:ext cx="10412360" cy="5897541"/>
          </a:xfrm>
        </p:spPr>
        <p:txBody>
          <a:bodyPr>
            <a:normAutofit fontScale="92500" lnSpcReduction="20000"/>
          </a:bodyPr>
          <a:lstStyle/>
          <a:p>
            <a:pPr marL="0" indent="0">
              <a:buNone/>
            </a:pPr>
            <a:r>
              <a:rPr lang="en-US" sz="2800" dirty="0"/>
              <a:t>Types of player units-buildings:</a:t>
            </a:r>
          </a:p>
          <a:p>
            <a:pPr lvl="1"/>
            <a:r>
              <a:rPr lang="en-US" sz="1500" dirty="0"/>
              <a:t>Units: </a:t>
            </a:r>
          </a:p>
          <a:p>
            <a:pPr marL="1257300" lvl="2" indent="-342900">
              <a:buFont typeface="+mj-lt"/>
              <a:buAutoNum type="arabicPeriod"/>
            </a:pPr>
            <a:r>
              <a:rPr lang="en-US" sz="1500" dirty="0"/>
              <a:t>Footman</a:t>
            </a:r>
            <a:r>
              <a:rPr lang="el-GR" sz="1500" dirty="0"/>
              <a:t>, τυπικός στρατιώτης με πανοπλία, σπαθί και ασπίδα</a:t>
            </a:r>
            <a:endParaRPr lang="en-US" sz="1500" dirty="0"/>
          </a:p>
          <a:p>
            <a:pPr marL="1257300" lvl="2" indent="-342900">
              <a:buFont typeface="+mj-lt"/>
              <a:buAutoNum type="arabicPeriod"/>
            </a:pPr>
            <a:r>
              <a:rPr lang="en-US" sz="1500" dirty="0"/>
              <a:t>Elite</a:t>
            </a:r>
            <a:r>
              <a:rPr lang="el-GR" sz="1500" dirty="0"/>
              <a:t>, βετεράνος στρατιώτης με </a:t>
            </a:r>
            <a:r>
              <a:rPr lang="en-US" sz="1500" dirty="0"/>
              <a:t>axe-spear</a:t>
            </a:r>
            <a:r>
              <a:rPr lang="el-GR" sz="1500" dirty="0"/>
              <a:t> και βαριά πανοπλία</a:t>
            </a:r>
            <a:endParaRPr lang="en-US" sz="1500" dirty="0"/>
          </a:p>
          <a:p>
            <a:pPr marL="1257300" lvl="2" indent="-342900">
              <a:buFont typeface="+mj-lt"/>
              <a:buAutoNum type="arabicPeriod"/>
            </a:pPr>
            <a:r>
              <a:rPr lang="en-US" sz="1500" dirty="0"/>
              <a:t>Rifleman</a:t>
            </a:r>
            <a:r>
              <a:rPr lang="el-GR" sz="1500" dirty="0"/>
              <a:t> στρατιώτης με μινιμαλιστική πανοπλία και τουφέκι</a:t>
            </a:r>
            <a:endParaRPr lang="en-US" sz="1500" dirty="0"/>
          </a:p>
          <a:p>
            <a:pPr marL="1257300" lvl="2" indent="-342900">
              <a:buFont typeface="+mj-lt"/>
              <a:buAutoNum type="arabicPeriod"/>
            </a:pPr>
            <a:r>
              <a:rPr lang="en-US" sz="1500" dirty="0"/>
              <a:t>Healer</a:t>
            </a:r>
            <a:r>
              <a:rPr lang="el-GR" sz="1500" dirty="0"/>
              <a:t>, μάγος  με μινιμαλιστική πανοπλία και </a:t>
            </a:r>
            <a:r>
              <a:rPr lang="en-US" sz="1500" dirty="0"/>
              <a:t>magic staff</a:t>
            </a:r>
          </a:p>
          <a:p>
            <a:pPr marL="1257300" lvl="2" indent="-342900">
              <a:buFont typeface="+mj-lt"/>
              <a:buAutoNum type="arabicPeriod"/>
            </a:pPr>
            <a:r>
              <a:rPr lang="en-US" sz="1500" dirty="0"/>
              <a:t>Hero1</a:t>
            </a:r>
            <a:r>
              <a:rPr lang="el-GR" sz="1500" dirty="0"/>
              <a:t>,  «ήρωας»  με</a:t>
            </a:r>
            <a:r>
              <a:rPr lang="en-US" sz="1500" dirty="0"/>
              <a:t> Two-Handed  Hammer,</a:t>
            </a:r>
            <a:r>
              <a:rPr lang="el-GR" sz="1500" dirty="0"/>
              <a:t> βαριά πανοπλία και ένα μαγικό βιβλίο για </a:t>
            </a:r>
            <a:r>
              <a:rPr lang="en-US" sz="1500" dirty="0"/>
              <a:t>spells</a:t>
            </a:r>
          </a:p>
          <a:p>
            <a:pPr marL="1257300" lvl="2" indent="-342900">
              <a:buFont typeface="+mj-lt"/>
              <a:buAutoNum type="arabicPeriod"/>
            </a:pPr>
            <a:r>
              <a:rPr lang="en-US" sz="1500" dirty="0"/>
              <a:t>Hero2,</a:t>
            </a:r>
            <a:r>
              <a:rPr lang="el-GR" sz="1500" dirty="0"/>
              <a:t> «ήρωας» με </a:t>
            </a:r>
            <a:r>
              <a:rPr lang="en-US" sz="1500" dirty="0"/>
              <a:t> Dual Hand</a:t>
            </a:r>
            <a:r>
              <a:rPr lang="el-GR" sz="1500" dirty="0"/>
              <a:t> Ξίφη,  ελαφριά πανοπλία</a:t>
            </a:r>
            <a:endParaRPr lang="en-US" sz="1500" dirty="0"/>
          </a:p>
          <a:p>
            <a:pPr marL="1257300" lvl="2" indent="-342900">
              <a:buFont typeface="+mj-lt"/>
              <a:buAutoNum type="arabicPeriod"/>
            </a:pPr>
            <a:r>
              <a:rPr lang="en-US" sz="1500" dirty="0"/>
              <a:t>Peasant</a:t>
            </a:r>
            <a:r>
              <a:rPr lang="el-GR" sz="1500" dirty="0"/>
              <a:t>, εργάτης, μηδαμινή πανοπλία, 3 εργαλεία </a:t>
            </a:r>
            <a:r>
              <a:rPr lang="en-US" sz="1500" dirty="0"/>
              <a:t>: axe</a:t>
            </a:r>
            <a:r>
              <a:rPr lang="el-GR" sz="1500" dirty="0"/>
              <a:t> για κοπή δέντρων</a:t>
            </a:r>
            <a:r>
              <a:rPr lang="en-US" sz="1500" dirty="0"/>
              <a:t>, hammer</a:t>
            </a:r>
            <a:r>
              <a:rPr lang="el-GR" sz="1500" dirty="0"/>
              <a:t> για κατασκευή κτηρίων</a:t>
            </a:r>
            <a:r>
              <a:rPr lang="en-US" sz="1500" dirty="0"/>
              <a:t>, pickaxe</a:t>
            </a:r>
            <a:r>
              <a:rPr lang="el-GR" sz="1500" dirty="0"/>
              <a:t> για το </a:t>
            </a:r>
            <a:r>
              <a:rPr lang="en-US" sz="1500" dirty="0"/>
              <a:t>mining</a:t>
            </a:r>
          </a:p>
          <a:p>
            <a:pPr marL="1257300" lvl="2" indent="-342900">
              <a:buFont typeface="+mj-lt"/>
              <a:buAutoNum type="arabicPeriod"/>
            </a:pPr>
            <a:r>
              <a:rPr lang="en-US" sz="1500" dirty="0"/>
              <a:t>Marshal,</a:t>
            </a:r>
            <a:r>
              <a:rPr lang="el-GR" sz="1500" dirty="0"/>
              <a:t> </a:t>
            </a:r>
            <a:r>
              <a:rPr lang="en-US" sz="1500" dirty="0"/>
              <a:t>Captain</a:t>
            </a:r>
            <a:r>
              <a:rPr lang="el-GR" sz="1500" dirty="0"/>
              <a:t>, αξιωματικοί με ασπίδα, σπαθί και μέτρια πανοπλία</a:t>
            </a:r>
          </a:p>
          <a:p>
            <a:pPr lvl="1"/>
            <a:r>
              <a:rPr lang="en-US" sz="1500" dirty="0"/>
              <a:t>Buildings:</a:t>
            </a:r>
            <a:endParaRPr lang="el-GR" sz="1500" dirty="0"/>
          </a:p>
          <a:p>
            <a:pPr marL="1257300" lvl="2" indent="-342900">
              <a:buFont typeface="+mj-lt"/>
              <a:buAutoNum type="arabicPeriod"/>
            </a:pPr>
            <a:r>
              <a:rPr lang="en-US" sz="1500" dirty="0" err="1"/>
              <a:t>TownHall</a:t>
            </a:r>
            <a:r>
              <a:rPr lang="el-GR" sz="1500" dirty="0"/>
              <a:t>, λειτουργεί ως </a:t>
            </a:r>
            <a:r>
              <a:rPr lang="en-US" sz="1500" dirty="0"/>
              <a:t>HQ</a:t>
            </a:r>
            <a:r>
              <a:rPr lang="el-GR" sz="1500" dirty="0"/>
              <a:t> και κέντρο συλλογής </a:t>
            </a:r>
            <a:r>
              <a:rPr lang="en-US" sz="1500" dirty="0"/>
              <a:t>resources</a:t>
            </a:r>
            <a:r>
              <a:rPr lang="el-GR" sz="1500" dirty="0"/>
              <a:t> και προσφέρει </a:t>
            </a:r>
            <a:r>
              <a:rPr lang="en-US" sz="1500" dirty="0"/>
              <a:t>upgrades</a:t>
            </a:r>
            <a:r>
              <a:rPr lang="el-GR" sz="1500" dirty="0"/>
              <a:t> που  έχουν </a:t>
            </a:r>
            <a:r>
              <a:rPr lang="en-US" sz="1500" dirty="0"/>
              <a:t>effect </a:t>
            </a:r>
            <a:r>
              <a:rPr lang="el-GR" sz="1500" dirty="0"/>
              <a:t> σε όλα τα φιλικά κτήρια και για τις φιλικές  μονάδες όπως μείωση κόστους κατασκευής-παραγωγής.</a:t>
            </a:r>
            <a:endParaRPr lang="en-US" sz="1500" dirty="0"/>
          </a:p>
          <a:p>
            <a:pPr marL="1257300" lvl="2" indent="-342900">
              <a:buFont typeface="+mj-lt"/>
              <a:buAutoNum type="arabicPeriod"/>
            </a:pPr>
            <a:r>
              <a:rPr lang="en-US" sz="1500" dirty="0"/>
              <a:t>Barracks</a:t>
            </a:r>
            <a:r>
              <a:rPr lang="el-GR" sz="1500" dirty="0"/>
              <a:t>, παράγει τους </a:t>
            </a:r>
            <a:r>
              <a:rPr lang="en-US" sz="1500" dirty="0"/>
              <a:t>footman, elite, rifleman, </a:t>
            </a:r>
            <a:r>
              <a:rPr lang="el-GR" sz="1500" dirty="0"/>
              <a:t> καθώς και </a:t>
            </a:r>
            <a:r>
              <a:rPr lang="en-US" sz="1500" dirty="0"/>
              <a:t>upgrades</a:t>
            </a:r>
            <a:r>
              <a:rPr lang="el-GR" sz="1500" dirty="0"/>
              <a:t> για τις μονάδες αυτές</a:t>
            </a:r>
            <a:endParaRPr lang="en-US" sz="1500" dirty="0"/>
          </a:p>
          <a:p>
            <a:pPr marL="1257300" lvl="2" indent="-342900">
              <a:buFont typeface="+mj-lt"/>
              <a:buAutoNum type="arabicPeriod"/>
            </a:pPr>
            <a:r>
              <a:rPr lang="en-US" sz="1500" dirty="0"/>
              <a:t>Farm</a:t>
            </a:r>
            <a:r>
              <a:rPr lang="el-GR" sz="1500" dirty="0"/>
              <a:t>, αριθμός φαρμών, ορίζει πόσο είναι το </a:t>
            </a:r>
            <a:r>
              <a:rPr lang="en-US" sz="1500" dirty="0"/>
              <a:t>population</a:t>
            </a:r>
          </a:p>
          <a:p>
            <a:pPr marL="1257300" lvl="2" indent="-342900">
              <a:buFont typeface="+mj-lt"/>
              <a:buAutoNum type="arabicPeriod"/>
            </a:pPr>
            <a:r>
              <a:rPr lang="en-US" sz="1500" dirty="0"/>
              <a:t>Mine</a:t>
            </a:r>
            <a:r>
              <a:rPr lang="el-GR" sz="1500" dirty="0"/>
              <a:t>, στατικά μέρη με περιορισμένο ποσό χρυσού για </a:t>
            </a:r>
            <a:r>
              <a:rPr lang="en-US" sz="1500" dirty="0"/>
              <a:t>mining </a:t>
            </a:r>
            <a:r>
              <a:rPr lang="el-GR" sz="1500" dirty="0"/>
              <a:t>από τους </a:t>
            </a:r>
            <a:r>
              <a:rPr lang="en-US" sz="1500" dirty="0"/>
              <a:t>peasant-workers</a:t>
            </a:r>
          </a:p>
          <a:p>
            <a:pPr marL="1257300" lvl="2" indent="-342900">
              <a:buFont typeface="+mj-lt"/>
              <a:buAutoNum type="arabicPeriod"/>
            </a:pPr>
            <a:r>
              <a:rPr lang="en-US" sz="1500" dirty="0"/>
              <a:t>Defense Tower, Watch Tower, Fortress, </a:t>
            </a:r>
            <a:r>
              <a:rPr lang="el-GR" sz="1500" dirty="0"/>
              <a:t>για την άμυνα της περιοχής-βάσης και προβολή ορατότητας αρκετά μεγάλης απόστασης</a:t>
            </a:r>
            <a:endParaRPr lang="en-US" sz="1500" dirty="0"/>
          </a:p>
          <a:p>
            <a:pPr marL="1257300" lvl="2" indent="-342900">
              <a:buFont typeface="+mj-lt"/>
              <a:buAutoNum type="arabicPeriod"/>
            </a:pPr>
            <a:r>
              <a:rPr lang="en-US" sz="1500" dirty="0"/>
              <a:t>Altar of Heroes</a:t>
            </a:r>
            <a:r>
              <a:rPr lang="el-GR" sz="1500" dirty="0"/>
              <a:t>, παράγει- αναστεί τους «ήρωες»</a:t>
            </a:r>
            <a:endParaRPr lang="en-US" sz="1500" dirty="0"/>
          </a:p>
          <a:p>
            <a:pPr marL="1257300" lvl="2" indent="-342900">
              <a:buFont typeface="+mj-lt"/>
              <a:buAutoNum type="arabicPeriod"/>
            </a:pPr>
            <a:endParaRPr lang="en-US" sz="1400" dirty="0"/>
          </a:p>
          <a:p>
            <a:pPr marL="1257300" lvl="2" indent="-342900">
              <a:buFont typeface="+mj-lt"/>
              <a:buAutoNum type="arabicPeriod"/>
            </a:pPr>
            <a:endParaRPr lang="el-GR" sz="1400" dirty="0"/>
          </a:p>
          <a:p>
            <a:pPr lvl="1">
              <a:buFont typeface="Wingdings" panose="05000000000000000000" pitchFamily="2" charset="2"/>
              <a:buChar char="v"/>
            </a:pPr>
            <a:endParaRPr lang="el-GR" sz="1600" dirty="0"/>
          </a:p>
          <a:p>
            <a:pPr marL="914400" lvl="2" indent="0">
              <a:buNone/>
            </a:pPr>
            <a:endParaRPr lang="en-US" sz="1400" dirty="0"/>
          </a:p>
          <a:p>
            <a:pPr lvl="1">
              <a:buFont typeface="Wingdings" panose="05000000000000000000" pitchFamily="2" charset="2"/>
              <a:buChar char="v"/>
            </a:pPr>
            <a:endParaRPr lang="en-US" sz="1600" dirty="0"/>
          </a:p>
          <a:p>
            <a:pPr lvl="2">
              <a:buFont typeface="Wingdings" panose="05000000000000000000" pitchFamily="2" charset="2"/>
              <a:buChar char="v"/>
            </a:pPr>
            <a:endParaRPr lang="en-US" sz="1400" dirty="0"/>
          </a:p>
        </p:txBody>
      </p:sp>
    </p:spTree>
    <p:extLst>
      <p:ext uri="{BB962C8B-B14F-4D97-AF65-F5344CB8AC3E}">
        <p14:creationId xmlns:p14="http://schemas.microsoft.com/office/powerpoint/2010/main" val="3595786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Σχεδίαση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889820" y="1936167"/>
            <a:ext cx="10412360" cy="2985666"/>
          </a:xfrm>
        </p:spPr>
        <p:txBody>
          <a:bodyPr>
            <a:normAutofit/>
          </a:bodyPr>
          <a:lstStyle/>
          <a:p>
            <a:pPr marL="0" indent="0">
              <a:buNone/>
            </a:pPr>
            <a:r>
              <a:rPr lang="el-GR" sz="2800" dirty="0"/>
              <a:t>Περιβάλλον</a:t>
            </a:r>
            <a:r>
              <a:rPr lang="en-US" sz="2800" dirty="0"/>
              <a:t>:</a:t>
            </a:r>
            <a:endParaRPr lang="el-GR" sz="2800" dirty="0"/>
          </a:p>
          <a:p>
            <a:pPr marL="0" indent="0">
              <a:buNone/>
            </a:pPr>
            <a:r>
              <a:rPr lang="el-GR" sz="2800" dirty="0"/>
              <a:t>	</a:t>
            </a:r>
            <a:r>
              <a:rPr lang="el-GR" sz="1600" dirty="0"/>
              <a:t>Οι χάρτες-κόσμοι της εφαρμογής είναι κυρίως ανοιχτά πεδία με πληθώρα δέντρων, εχθρούς και μέρη για να δημιουργήσει κατακλυσμούς ο παίκτης. Η παλέτα είναι γεμάτη έντονα χρώματα και θυμίζει πολύ μέρη από το </a:t>
            </a:r>
            <a:r>
              <a:rPr lang="en-US" sz="1600" dirty="0"/>
              <a:t> wow</a:t>
            </a:r>
            <a:r>
              <a:rPr lang="el-GR" sz="1600" dirty="0"/>
              <a:t> </a:t>
            </a:r>
            <a:r>
              <a:rPr lang="en-US" sz="1600" dirty="0"/>
              <a:t>(world of warcraft)</a:t>
            </a:r>
            <a:r>
              <a:rPr lang="el-GR" sz="1600" dirty="0"/>
              <a:t>. Αυτό οφείλεται στο ότι όλοι οι χάρτες κατασκευάστηκαν </a:t>
            </a:r>
            <a:r>
              <a:rPr lang="en-US" sz="1600" dirty="0"/>
              <a:t>1</a:t>
            </a:r>
            <a:r>
              <a:rPr lang="el-GR" sz="1600" dirty="0"/>
              <a:t> προς 1 στο </a:t>
            </a:r>
            <a:r>
              <a:rPr lang="en-US" sz="1600" dirty="0"/>
              <a:t>blender </a:t>
            </a:r>
            <a:r>
              <a:rPr lang="el-GR" sz="1600" dirty="0"/>
              <a:t> με πρότυπο μερικά μέρη από το κόσμο του </a:t>
            </a:r>
            <a:r>
              <a:rPr lang="en-US" sz="1600" dirty="0"/>
              <a:t>warcraft</a:t>
            </a:r>
            <a:r>
              <a:rPr lang="el-GR" sz="1600" dirty="0"/>
              <a:t>. Όλοι οι χάρτες είναι αρκετά μεγάλοι σε  μέγεθος επιτρέποντας στον παίκτη να εξερευνήσει τον κόσμο και να βρει μυστικά, θησαυρούς, κρυμμένους εχθρούς-</a:t>
            </a:r>
            <a:r>
              <a:rPr lang="en-US" sz="1600" dirty="0"/>
              <a:t>bosses</a:t>
            </a:r>
            <a:r>
              <a:rPr lang="el-GR" sz="1600" dirty="0"/>
              <a:t>, καθώς και </a:t>
            </a:r>
            <a:r>
              <a:rPr lang="en-US" sz="1600" dirty="0"/>
              <a:t>side missions.</a:t>
            </a:r>
            <a:r>
              <a:rPr lang="el-GR" sz="1600" dirty="0"/>
              <a:t> Κάθε  χάρτης έχει ένα σημείο όπου ο  παίκτης ξεκινάει κι προσπαθεί να επιβιώσει και να αναπτύξει τον πολιτισμό που δημιουργεί και να ολοκληρώσει το </a:t>
            </a:r>
            <a:r>
              <a:rPr lang="en-US" sz="1600" dirty="0"/>
              <a:t>main quest</a:t>
            </a:r>
            <a:r>
              <a:rPr lang="el-GR" sz="1600" dirty="0"/>
              <a:t>, όποιο και να είναι αυτό.</a:t>
            </a:r>
          </a:p>
        </p:txBody>
      </p:sp>
    </p:spTree>
    <p:extLst>
      <p:ext uri="{BB962C8B-B14F-4D97-AF65-F5344CB8AC3E}">
        <p14:creationId xmlns:p14="http://schemas.microsoft.com/office/powerpoint/2010/main" val="2865215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2"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 name="Rectangle 18">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0">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18" name="Straight Connector 22">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A12441A-1E38-4469-AFDE-A87284D93404}"/>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Ανάπτυξη</a:t>
            </a:r>
          </a:p>
        </p:txBody>
      </p:sp>
    </p:spTree>
    <p:extLst>
      <p:ext uri="{BB962C8B-B14F-4D97-AF65-F5344CB8AC3E}">
        <p14:creationId xmlns:p14="http://schemas.microsoft.com/office/powerpoint/2010/main" val="15438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0CAC-ACC9-41C2-A8AE-EE713DA80331}"/>
              </a:ext>
            </a:extLst>
          </p:cNvPr>
          <p:cNvSpPr>
            <a:spLocks noGrp="1"/>
          </p:cNvSpPr>
          <p:nvPr>
            <p:ph type="title"/>
          </p:nvPr>
        </p:nvSpPr>
        <p:spPr>
          <a:xfrm>
            <a:off x="1154953" y="530540"/>
            <a:ext cx="3401064" cy="605161"/>
          </a:xfrm>
        </p:spPr>
        <p:txBody>
          <a:bodyPr/>
          <a:lstStyle/>
          <a:p>
            <a:pPr algn="ctr"/>
            <a:r>
              <a:rPr lang="el-GR" sz="3200" dirty="0"/>
              <a:t>Ανάπτυξη</a:t>
            </a:r>
            <a:endParaRPr lang="en-GB" sz="3200" dirty="0"/>
          </a:p>
        </p:txBody>
      </p:sp>
      <p:pic>
        <p:nvPicPr>
          <p:cNvPr id="6" name="Content Placeholder 5">
            <a:extLst>
              <a:ext uri="{FF2B5EF4-FFF2-40B4-BE49-F238E27FC236}">
                <a16:creationId xmlns:a16="http://schemas.microsoft.com/office/drawing/2014/main" id="{63977B69-2728-4DC7-80D3-C85D9DABE0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3535" y="256795"/>
            <a:ext cx="4113512" cy="6344410"/>
          </a:xfrm>
        </p:spPr>
      </p:pic>
      <p:sp>
        <p:nvSpPr>
          <p:cNvPr id="4" name="Text Placeholder 3">
            <a:extLst>
              <a:ext uri="{FF2B5EF4-FFF2-40B4-BE49-F238E27FC236}">
                <a16:creationId xmlns:a16="http://schemas.microsoft.com/office/drawing/2014/main" id="{49C027EE-A0F7-4982-BA90-FFF79342D095}"/>
              </a:ext>
            </a:extLst>
          </p:cNvPr>
          <p:cNvSpPr>
            <a:spLocks noGrp="1"/>
          </p:cNvSpPr>
          <p:nvPr>
            <p:ph type="body" sz="half" idx="2"/>
          </p:nvPr>
        </p:nvSpPr>
        <p:spPr>
          <a:xfrm>
            <a:off x="532660" y="1447799"/>
            <a:ext cx="5367839" cy="5237085"/>
          </a:xfrm>
        </p:spPr>
        <p:txBody>
          <a:bodyPr>
            <a:normAutofit lnSpcReduction="10000"/>
          </a:bodyPr>
          <a:lstStyle/>
          <a:p>
            <a:r>
              <a:rPr lang="el-GR" sz="1600" dirty="0"/>
              <a:t>   Το παιχνίδι/πρότζεκτ αυτό έχει 5 </a:t>
            </a:r>
            <a:r>
              <a:rPr lang="en-US" sz="1600" dirty="0"/>
              <a:t>scenes</a:t>
            </a:r>
            <a:r>
              <a:rPr lang="el-GR" sz="1600" dirty="0"/>
              <a:t>, και τα 5 αυτά </a:t>
            </a:r>
            <a:r>
              <a:rPr lang="en-US" sz="1600" dirty="0"/>
              <a:t>scenes </a:t>
            </a:r>
            <a:r>
              <a:rPr lang="el-GR" sz="1600" dirty="0"/>
              <a:t>είναι αρκετά διαφορετικά οπότε δεν θα υπάρχουν επαναλαμβανόμενες σκηνές και καταστάσεις. Κάθε </a:t>
            </a:r>
            <a:r>
              <a:rPr lang="en-US" sz="1600" dirty="0"/>
              <a:t>scene</a:t>
            </a:r>
            <a:r>
              <a:rPr lang="el-GR" sz="1600" dirty="0"/>
              <a:t> περιλαμβάνει τα εξής (βέβαια προς το παρόν μόνο η πρώτη σκηνή  έχει τα παρακάτω, καθώς έγινε προσπάθεια να δημιουργηθούν πρώτα όλα τα απαραίτητα </a:t>
            </a:r>
            <a:r>
              <a:rPr lang="en-US" sz="1600" dirty="0"/>
              <a:t>mechanics</a:t>
            </a:r>
            <a:r>
              <a:rPr lang="el-GR" sz="1600" dirty="0"/>
              <a:t>):</a:t>
            </a:r>
          </a:p>
          <a:p>
            <a:pPr marL="285750" indent="-285750">
              <a:buFont typeface="Wingdings" panose="05000000000000000000" pitchFamily="2" charset="2"/>
              <a:buChar char="Ø"/>
            </a:pPr>
            <a:r>
              <a:rPr lang="en-US" sz="1600" dirty="0"/>
              <a:t>Camera Panel</a:t>
            </a:r>
          </a:p>
          <a:p>
            <a:pPr marL="285750" indent="-285750">
              <a:buFont typeface="Wingdings" panose="05000000000000000000" pitchFamily="2" charset="2"/>
              <a:buChar char="Ø"/>
            </a:pPr>
            <a:r>
              <a:rPr lang="en-US" sz="1600" dirty="0"/>
              <a:t>Directional Light</a:t>
            </a:r>
          </a:p>
          <a:p>
            <a:pPr marL="285750" indent="-285750">
              <a:buFont typeface="Wingdings" panose="05000000000000000000" pitchFamily="2" charset="2"/>
              <a:buChar char="Ø"/>
            </a:pPr>
            <a:r>
              <a:rPr lang="en-US" sz="1600" dirty="0"/>
              <a:t>Game Controller</a:t>
            </a:r>
          </a:p>
          <a:p>
            <a:pPr marL="285750" indent="-285750">
              <a:buFont typeface="Wingdings" panose="05000000000000000000" pitchFamily="2" charset="2"/>
              <a:buChar char="Ø"/>
            </a:pPr>
            <a:r>
              <a:rPr lang="en-US" sz="1600" dirty="0"/>
              <a:t>Terrain_(number)</a:t>
            </a:r>
          </a:p>
          <a:p>
            <a:pPr marL="285750" indent="-285750">
              <a:buFont typeface="Wingdings" panose="05000000000000000000" pitchFamily="2" charset="2"/>
              <a:buChar char="Ø"/>
            </a:pPr>
            <a:r>
              <a:rPr lang="en-US" sz="1600" dirty="0"/>
              <a:t>Player Buildings</a:t>
            </a:r>
          </a:p>
          <a:p>
            <a:pPr marL="285750" indent="-285750">
              <a:buFont typeface="Wingdings" panose="05000000000000000000" pitchFamily="2" charset="2"/>
              <a:buChar char="Ø"/>
            </a:pPr>
            <a:r>
              <a:rPr lang="en-US" sz="1600" dirty="0"/>
              <a:t>Player Units</a:t>
            </a:r>
          </a:p>
          <a:p>
            <a:pPr marL="285750" indent="-285750">
              <a:buFont typeface="Wingdings" panose="05000000000000000000" pitchFamily="2" charset="2"/>
              <a:buChar char="Ø"/>
            </a:pPr>
            <a:r>
              <a:rPr lang="en-US" sz="1600" dirty="0"/>
              <a:t>Enemy Units</a:t>
            </a:r>
          </a:p>
          <a:p>
            <a:pPr marL="285750" indent="-285750">
              <a:buFont typeface="Wingdings" panose="05000000000000000000" pitchFamily="2" charset="2"/>
              <a:buChar char="Ø"/>
            </a:pPr>
            <a:r>
              <a:rPr lang="en-US" sz="1600" dirty="0"/>
              <a:t>Event System</a:t>
            </a:r>
          </a:p>
          <a:p>
            <a:pPr marL="285750" indent="-285750">
              <a:buFont typeface="Wingdings" panose="05000000000000000000" pitchFamily="2" charset="2"/>
              <a:buChar char="Ø"/>
            </a:pPr>
            <a:r>
              <a:rPr lang="en-US" sz="1600" dirty="0"/>
              <a:t>UI</a:t>
            </a:r>
          </a:p>
          <a:p>
            <a:pPr marL="285750" indent="-285750">
              <a:buFont typeface="Wingdings" panose="05000000000000000000" pitchFamily="2" charset="2"/>
              <a:buChar char="Ø"/>
            </a:pPr>
            <a:endParaRPr lang="el-GR" sz="1600" dirty="0"/>
          </a:p>
        </p:txBody>
      </p:sp>
    </p:spTree>
    <p:extLst>
      <p:ext uri="{BB962C8B-B14F-4D97-AF65-F5344CB8AC3E}">
        <p14:creationId xmlns:p14="http://schemas.microsoft.com/office/powerpoint/2010/main" val="2130779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0CAC-ACC9-41C2-A8AE-EE713DA80331}"/>
              </a:ext>
            </a:extLst>
          </p:cNvPr>
          <p:cNvSpPr>
            <a:spLocks noGrp="1"/>
          </p:cNvSpPr>
          <p:nvPr>
            <p:ph type="title"/>
          </p:nvPr>
        </p:nvSpPr>
        <p:spPr>
          <a:xfrm>
            <a:off x="1154953" y="530540"/>
            <a:ext cx="3401064" cy="605161"/>
          </a:xfrm>
        </p:spPr>
        <p:txBody>
          <a:bodyPr/>
          <a:lstStyle/>
          <a:p>
            <a:pPr algn="ctr"/>
            <a:r>
              <a:rPr lang="el-GR" sz="3200" dirty="0"/>
              <a:t>Ανάπτυξη</a:t>
            </a:r>
            <a:endParaRPr lang="en-GB" sz="3200" dirty="0"/>
          </a:p>
        </p:txBody>
      </p:sp>
      <p:pic>
        <p:nvPicPr>
          <p:cNvPr id="6" name="Content Placeholder 5">
            <a:extLst>
              <a:ext uri="{FF2B5EF4-FFF2-40B4-BE49-F238E27FC236}">
                <a16:creationId xmlns:a16="http://schemas.microsoft.com/office/drawing/2014/main" id="{63977B69-2728-4DC7-80D3-C85D9DABE0F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763737" y="1014815"/>
            <a:ext cx="4113512" cy="1170768"/>
          </a:xfrm>
        </p:spPr>
      </p:pic>
      <p:sp>
        <p:nvSpPr>
          <p:cNvPr id="4" name="Text Placeholder 3">
            <a:extLst>
              <a:ext uri="{FF2B5EF4-FFF2-40B4-BE49-F238E27FC236}">
                <a16:creationId xmlns:a16="http://schemas.microsoft.com/office/drawing/2014/main" id="{49C027EE-A0F7-4982-BA90-FFF79342D095}"/>
              </a:ext>
            </a:extLst>
          </p:cNvPr>
          <p:cNvSpPr>
            <a:spLocks noGrp="1"/>
          </p:cNvSpPr>
          <p:nvPr>
            <p:ph type="body" sz="half" idx="2"/>
          </p:nvPr>
        </p:nvSpPr>
        <p:spPr>
          <a:xfrm>
            <a:off x="532660" y="1447799"/>
            <a:ext cx="5367839" cy="5237085"/>
          </a:xfrm>
        </p:spPr>
        <p:txBody>
          <a:bodyPr>
            <a:normAutofit/>
          </a:bodyPr>
          <a:lstStyle/>
          <a:p>
            <a:r>
              <a:rPr lang="en-US" sz="2800" dirty="0" err="1"/>
              <a:t>CameraPanel</a:t>
            </a:r>
            <a:endParaRPr lang="el-GR" sz="2800" dirty="0"/>
          </a:p>
          <a:p>
            <a:pPr marL="914400" lvl="1" indent="-457200">
              <a:buFont typeface="Wingdings" panose="05000000000000000000" pitchFamily="2" charset="2"/>
              <a:buChar char="Ø"/>
            </a:pPr>
            <a:r>
              <a:rPr lang="el-GR" sz="1600" dirty="0"/>
              <a:t>Το </a:t>
            </a:r>
            <a:r>
              <a:rPr lang="en-US" sz="1600" dirty="0" err="1"/>
              <a:t>camerapanel</a:t>
            </a:r>
            <a:r>
              <a:rPr lang="en-US" sz="1600" dirty="0"/>
              <a:t> </a:t>
            </a:r>
            <a:r>
              <a:rPr lang="el-GR" sz="1600" dirty="0"/>
              <a:t> είναι ένα </a:t>
            </a:r>
            <a:r>
              <a:rPr lang="en-US" sz="1600" dirty="0"/>
              <a:t>empty game object</a:t>
            </a:r>
            <a:r>
              <a:rPr lang="el-GR" sz="1600" dirty="0"/>
              <a:t> το οποίο ελέγχει την</a:t>
            </a:r>
            <a:r>
              <a:rPr lang="en-US" sz="1600" dirty="0"/>
              <a:t> main camera</a:t>
            </a:r>
            <a:r>
              <a:rPr lang="el-GR" sz="1600" dirty="0"/>
              <a:t> μέσω του</a:t>
            </a:r>
            <a:r>
              <a:rPr lang="en-US" sz="1600" dirty="0"/>
              <a:t> script</a:t>
            </a:r>
            <a:r>
              <a:rPr lang="el-GR" sz="1600" dirty="0"/>
              <a:t> που ονομάζεται </a:t>
            </a:r>
            <a:r>
              <a:rPr lang="en-US" sz="1600" dirty="0" err="1"/>
              <a:t>Camera_Movement</a:t>
            </a:r>
            <a:r>
              <a:rPr lang="el-GR" sz="1600" dirty="0"/>
              <a:t>, και τα </a:t>
            </a:r>
            <a:r>
              <a:rPr lang="en-US" sz="1600" dirty="0"/>
              <a:t>transforms </a:t>
            </a:r>
            <a:r>
              <a:rPr lang="el-GR" sz="1600" dirty="0"/>
              <a:t>είναι απείραχτα.</a:t>
            </a:r>
          </a:p>
          <a:p>
            <a:pPr marL="914400" lvl="1" indent="-457200">
              <a:buFont typeface="Wingdings" panose="05000000000000000000" pitchFamily="2" charset="2"/>
              <a:buChar char="Ø"/>
            </a:pPr>
            <a:endParaRPr lang="el-GR" sz="2800" dirty="0"/>
          </a:p>
          <a:p>
            <a:r>
              <a:rPr lang="en-US" sz="2800" dirty="0"/>
              <a:t>Directional Light</a:t>
            </a:r>
          </a:p>
          <a:p>
            <a:pPr marL="914400" lvl="1" indent="-457200">
              <a:buFont typeface="Wingdings" panose="05000000000000000000" pitchFamily="2" charset="2"/>
              <a:buChar char="Ø"/>
            </a:pPr>
            <a:r>
              <a:rPr lang="en-US" sz="1400" dirty="0"/>
              <a:t>Directional Light </a:t>
            </a:r>
            <a:r>
              <a:rPr lang="el-GR" sz="1400" dirty="0"/>
              <a:t>ελέγχει τον φωτισμό.</a:t>
            </a:r>
          </a:p>
          <a:p>
            <a:endParaRPr lang="en-US" sz="2800" dirty="0"/>
          </a:p>
          <a:p>
            <a:pPr marL="914400" lvl="1" indent="-457200">
              <a:buFont typeface="Wingdings" panose="05000000000000000000" pitchFamily="2" charset="2"/>
              <a:buChar char="Ø"/>
            </a:pPr>
            <a:endParaRPr lang="el-GR" sz="1600" dirty="0"/>
          </a:p>
        </p:txBody>
      </p:sp>
      <p:pic>
        <p:nvPicPr>
          <p:cNvPr id="5" name="Picture 4" descr="A screenshot of a computer&#10;&#10;Description automatically generated with medium confidence">
            <a:extLst>
              <a:ext uri="{FF2B5EF4-FFF2-40B4-BE49-F238E27FC236}">
                <a16:creationId xmlns:a16="http://schemas.microsoft.com/office/drawing/2014/main" id="{EBF512F7-26AE-4B32-B3F7-CEB086A70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984" y="2363123"/>
            <a:ext cx="4359018" cy="3406435"/>
          </a:xfrm>
          <a:prstGeom prst="rect">
            <a:avLst/>
          </a:prstGeom>
        </p:spPr>
      </p:pic>
    </p:spTree>
    <p:extLst>
      <p:ext uri="{BB962C8B-B14F-4D97-AF65-F5344CB8AC3E}">
        <p14:creationId xmlns:p14="http://schemas.microsoft.com/office/powerpoint/2010/main" val="303388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68336" y="91215"/>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422593" y="956020"/>
            <a:ext cx="10769520" cy="5788240"/>
          </a:xfrm>
        </p:spPr>
        <p:txBody>
          <a:bodyPr>
            <a:normAutofit fontScale="47500" lnSpcReduction="20000"/>
          </a:bodyPr>
          <a:lstStyle/>
          <a:p>
            <a:pPr marL="0" indent="0">
              <a:buNone/>
            </a:pPr>
            <a:r>
              <a:rPr lang="en-US" sz="5900" dirty="0" err="1"/>
              <a:t>Camera_Movement</a:t>
            </a:r>
            <a:r>
              <a:rPr lang="en-US" sz="5900" dirty="0"/>
              <a:t> Script:</a:t>
            </a:r>
          </a:p>
          <a:p>
            <a:pPr marL="0" indent="0">
              <a:buNone/>
            </a:pPr>
            <a:r>
              <a:rPr lang="en-GB" sz="2500" dirty="0">
                <a:latin typeface="Consolas" panose="020B0609020204030204" pitchFamily="49" charset="0"/>
              </a:rPr>
              <a:t>using </a:t>
            </a:r>
            <a:r>
              <a:rPr lang="en-GB" sz="2500" dirty="0" err="1">
                <a:latin typeface="Consolas" panose="020B0609020204030204" pitchFamily="49" charset="0"/>
              </a:rPr>
              <a:t>System.Collections</a:t>
            </a:r>
            <a:r>
              <a:rPr lang="en-GB" sz="2500" dirty="0">
                <a:latin typeface="Consolas" panose="020B0609020204030204" pitchFamily="49" charset="0"/>
              </a:rPr>
              <a:t>;</a:t>
            </a:r>
          </a:p>
          <a:p>
            <a:pPr marL="0" indent="0">
              <a:buNone/>
            </a:pPr>
            <a:r>
              <a:rPr lang="en-GB" sz="2500" dirty="0">
                <a:latin typeface="Consolas" panose="020B0609020204030204" pitchFamily="49" charset="0"/>
              </a:rPr>
              <a:t>using </a:t>
            </a:r>
            <a:r>
              <a:rPr lang="en-GB" sz="2500" dirty="0" err="1">
                <a:latin typeface="Consolas" panose="020B0609020204030204" pitchFamily="49" charset="0"/>
              </a:rPr>
              <a:t>System.Collections.Generic</a:t>
            </a:r>
            <a:r>
              <a:rPr lang="en-GB" sz="2500" dirty="0">
                <a:latin typeface="Consolas" panose="020B0609020204030204" pitchFamily="49" charset="0"/>
              </a:rPr>
              <a:t>;</a:t>
            </a:r>
          </a:p>
          <a:p>
            <a:pPr marL="0" indent="0">
              <a:buNone/>
            </a:pPr>
            <a:r>
              <a:rPr lang="en-GB" sz="2500" dirty="0">
                <a:latin typeface="Consolas" panose="020B0609020204030204" pitchFamily="49" charset="0"/>
              </a:rPr>
              <a:t>using </a:t>
            </a:r>
            <a:r>
              <a:rPr lang="en-GB" sz="2500" dirty="0" err="1">
                <a:latin typeface="Consolas" panose="020B0609020204030204" pitchFamily="49" charset="0"/>
              </a:rPr>
              <a:t>UnityEngine</a:t>
            </a:r>
            <a:r>
              <a:rPr lang="en-GB" sz="2500" dirty="0">
                <a:latin typeface="Consolas" panose="020B0609020204030204" pitchFamily="49" charset="0"/>
              </a:rPr>
              <a:t>;</a:t>
            </a:r>
          </a:p>
          <a:p>
            <a:pPr marL="0" indent="0">
              <a:buNone/>
            </a:pPr>
            <a:r>
              <a:rPr lang="en-GB" sz="2600" dirty="0">
                <a:latin typeface="Consolas" panose="020B0609020204030204" pitchFamily="49" charset="0"/>
              </a:rPr>
              <a:t>public class </a:t>
            </a:r>
            <a:r>
              <a:rPr lang="en-GB" sz="2600" dirty="0" err="1">
                <a:latin typeface="Consolas" panose="020B0609020204030204" pitchFamily="49" charset="0"/>
              </a:rPr>
              <a:t>Camera_Movement</a:t>
            </a:r>
            <a:r>
              <a:rPr lang="en-GB" sz="2600" dirty="0">
                <a:latin typeface="Consolas" panose="020B0609020204030204" pitchFamily="49" charset="0"/>
              </a:rPr>
              <a:t> : </a:t>
            </a:r>
            <a:r>
              <a:rPr lang="en-GB" sz="2600" dirty="0" err="1">
                <a:latin typeface="Consolas" panose="020B0609020204030204" pitchFamily="49" charset="0"/>
              </a:rPr>
              <a:t>MonoBehaviour</a:t>
            </a:r>
            <a:endParaRPr lang="en-GB" sz="2600" dirty="0">
              <a:latin typeface="Consolas" panose="020B0609020204030204" pitchFamily="49" charset="0"/>
            </a:endParaRPr>
          </a:p>
          <a:p>
            <a:pPr marL="0" indent="0">
              <a:buNone/>
            </a:pPr>
            <a:r>
              <a:rPr lang="en-GB" sz="2600" dirty="0">
                <a:latin typeface="Consolas" panose="020B0609020204030204" pitchFamily="49" charset="0"/>
              </a:rPr>
              <a:t>{</a:t>
            </a:r>
          </a:p>
          <a:p>
            <a:pPr marL="0" indent="0">
              <a:buNone/>
            </a:pPr>
            <a:r>
              <a:rPr lang="en-GB" sz="2600" dirty="0">
                <a:latin typeface="Consolas" panose="020B0609020204030204" pitchFamily="49" charset="0"/>
              </a:rPr>
              <a:t>    float speed=0.006f;</a:t>
            </a:r>
          </a:p>
          <a:p>
            <a:pPr marL="0" indent="0">
              <a:buNone/>
            </a:pPr>
            <a:r>
              <a:rPr lang="en-GB" sz="2600" dirty="0">
                <a:latin typeface="Consolas" panose="020B0609020204030204" pitchFamily="49" charset="0"/>
              </a:rPr>
              <a:t>    float </a:t>
            </a:r>
            <a:r>
              <a:rPr lang="en-GB" sz="2600" dirty="0" err="1">
                <a:latin typeface="Consolas" panose="020B0609020204030204" pitchFamily="49" charset="0"/>
              </a:rPr>
              <a:t>zoomspeed</a:t>
            </a:r>
            <a:r>
              <a:rPr lang="en-GB" sz="2600" dirty="0">
                <a:latin typeface="Consolas" panose="020B0609020204030204" pitchFamily="49" charset="0"/>
              </a:rPr>
              <a:t>=1.0f;</a:t>
            </a:r>
          </a:p>
          <a:p>
            <a:pPr marL="0" indent="0">
              <a:buNone/>
            </a:pPr>
            <a:r>
              <a:rPr lang="en-GB" sz="2600" dirty="0">
                <a:latin typeface="Consolas" panose="020B0609020204030204" pitchFamily="49" charset="0"/>
              </a:rPr>
              <a:t>    float </a:t>
            </a:r>
            <a:r>
              <a:rPr lang="en-GB" sz="2600" dirty="0" err="1">
                <a:latin typeface="Consolas" panose="020B0609020204030204" pitchFamily="49" charset="0"/>
              </a:rPr>
              <a:t>rotatespeed</a:t>
            </a:r>
            <a:r>
              <a:rPr lang="en-GB" sz="2600" dirty="0">
                <a:latin typeface="Consolas" panose="020B0609020204030204" pitchFamily="49" charset="0"/>
              </a:rPr>
              <a:t>= 0.001f;</a:t>
            </a:r>
          </a:p>
          <a:p>
            <a:pPr marL="0" indent="0">
              <a:buNone/>
            </a:pPr>
            <a:endParaRPr lang="en-GB" sz="2600" dirty="0">
              <a:latin typeface="Consolas" panose="020B0609020204030204" pitchFamily="49" charset="0"/>
            </a:endParaRPr>
          </a:p>
          <a:p>
            <a:pPr marL="0" indent="0">
              <a:buNone/>
            </a:pPr>
            <a:r>
              <a:rPr lang="en-GB" sz="2600" dirty="0">
                <a:latin typeface="Consolas" panose="020B0609020204030204" pitchFamily="49" charset="0"/>
              </a:rPr>
              <a:t>    float </a:t>
            </a:r>
            <a:r>
              <a:rPr lang="en-GB" sz="2600" dirty="0" err="1">
                <a:latin typeface="Consolas" panose="020B0609020204030204" pitchFamily="49" charset="0"/>
              </a:rPr>
              <a:t>maxheight</a:t>
            </a:r>
            <a:r>
              <a:rPr lang="en-GB" sz="2600" dirty="0">
                <a:latin typeface="Consolas" panose="020B0609020204030204" pitchFamily="49" charset="0"/>
              </a:rPr>
              <a:t> = 200f;</a:t>
            </a:r>
          </a:p>
          <a:p>
            <a:pPr marL="0" indent="0">
              <a:buNone/>
            </a:pPr>
            <a:r>
              <a:rPr lang="en-GB" sz="2600" dirty="0">
                <a:latin typeface="Consolas" panose="020B0609020204030204" pitchFamily="49" charset="0"/>
              </a:rPr>
              <a:t>    float </a:t>
            </a:r>
            <a:r>
              <a:rPr lang="en-GB" sz="2600" dirty="0" err="1">
                <a:latin typeface="Consolas" panose="020B0609020204030204" pitchFamily="49" charset="0"/>
              </a:rPr>
              <a:t>minheight</a:t>
            </a:r>
            <a:r>
              <a:rPr lang="en-GB" sz="2600" dirty="0">
                <a:latin typeface="Consolas" panose="020B0609020204030204" pitchFamily="49" charset="0"/>
              </a:rPr>
              <a:t> = 106.2f;</a:t>
            </a:r>
          </a:p>
          <a:p>
            <a:pPr marL="0" indent="0">
              <a:buNone/>
            </a:pPr>
            <a:endParaRPr lang="en-GB" sz="2600" dirty="0">
              <a:latin typeface="Consolas" panose="020B0609020204030204" pitchFamily="49" charset="0"/>
            </a:endParaRPr>
          </a:p>
          <a:p>
            <a:pPr marL="0" indent="0">
              <a:buNone/>
            </a:pPr>
            <a:r>
              <a:rPr lang="en-GB" sz="2600" dirty="0">
                <a:latin typeface="Consolas" panose="020B0609020204030204" pitchFamily="49" charset="0"/>
              </a:rPr>
              <a:t>    Vector2 rot1;</a:t>
            </a:r>
          </a:p>
          <a:p>
            <a:pPr marL="0" indent="0">
              <a:buNone/>
            </a:pPr>
            <a:r>
              <a:rPr lang="en-GB" sz="2600" dirty="0">
                <a:latin typeface="Consolas" panose="020B0609020204030204" pitchFamily="49" charset="0"/>
              </a:rPr>
              <a:t>    Vector2 rot2;</a:t>
            </a:r>
          </a:p>
          <a:p>
            <a:pPr marL="0" indent="0">
              <a:buNone/>
            </a:pPr>
            <a:r>
              <a:rPr lang="en-GB" sz="2600" dirty="0">
                <a:latin typeface="Consolas" panose="020B0609020204030204" pitchFamily="49" charset="0"/>
              </a:rPr>
              <a:t>    // Start is called before the first frame update</a:t>
            </a:r>
          </a:p>
          <a:p>
            <a:pPr marL="0" indent="0">
              <a:buNone/>
            </a:pPr>
            <a:r>
              <a:rPr lang="en-GB" sz="2600" dirty="0">
                <a:latin typeface="Consolas" panose="020B0609020204030204" pitchFamily="49" charset="0"/>
              </a:rPr>
              <a:t>    void Start()</a:t>
            </a:r>
          </a:p>
          <a:p>
            <a:pPr marL="0" indent="0">
              <a:buNone/>
            </a:pPr>
            <a:r>
              <a:rPr lang="en-GB" sz="2600" dirty="0">
                <a:latin typeface="Consolas" panose="020B0609020204030204" pitchFamily="49" charset="0"/>
              </a:rPr>
              <a:t>    {</a:t>
            </a:r>
          </a:p>
          <a:p>
            <a:pPr marL="0" indent="0">
              <a:buNone/>
            </a:pPr>
            <a:r>
              <a:rPr lang="en-GB" sz="2600" dirty="0">
                <a:latin typeface="Consolas" panose="020B0609020204030204" pitchFamily="49" charset="0"/>
              </a:rPr>
              <a:t>        </a:t>
            </a:r>
          </a:p>
          <a:p>
            <a:pPr marL="0" indent="0">
              <a:buNone/>
            </a:pPr>
            <a:r>
              <a:rPr lang="en-GB" sz="2600" dirty="0">
                <a:latin typeface="Consolas" panose="020B0609020204030204" pitchFamily="49" charset="0"/>
              </a:rPr>
              <a:t>    }</a:t>
            </a:r>
          </a:p>
          <a:p>
            <a:pPr marL="0" indent="0">
              <a:buNone/>
            </a:pPr>
            <a:endParaRPr lang="en-GB" sz="1600" dirty="0">
              <a:latin typeface="Consolas" panose="020B0609020204030204" pitchFamily="49" charset="0"/>
            </a:endParaRPr>
          </a:p>
          <a:p>
            <a:pPr marL="0" indent="0">
              <a:buNone/>
            </a:pPr>
            <a:endParaRPr lang="el-GR" sz="1600" dirty="0"/>
          </a:p>
        </p:txBody>
      </p:sp>
    </p:spTree>
    <p:extLst>
      <p:ext uri="{BB962C8B-B14F-4D97-AF65-F5344CB8AC3E}">
        <p14:creationId xmlns:p14="http://schemas.microsoft.com/office/powerpoint/2010/main" val="303859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473393" y="801703"/>
            <a:ext cx="10769520" cy="5920830"/>
          </a:xfrm>
        </p:spPr>
        <p:txBody>
          <a:bodyPr>
            <a:normAutofit fontScale="55000" lnSpcReduction="20000"/>
          </a:bodyPr>
          <a:lstStyle/>
          <a:p>
            <a:pPr marL="0" indent="0">
              <a:buNone/>
            </a:pPr>
            <a:r>
              <a:rPr lang="en-US" sz="5900" dirty="0" err="1"/>
              <a:t>Camera_Movement</a:t>
            </a:r>
            <a:r>
              <a:rPr lang="en-US" sz="5900" dirty="0"/>
              <a:t> Script: </a:t>
            </a:r>
            <a:r>
              <a:rPr lang="el-GR" sz="5900" dirty="0"/>
              <a:t>Συνέχεια</a:t>
            </a:r>
            <a:endParaRPr lang="en-US" sz="5900" dirty="0"/>
          </a:p>
          <a:p>
            <a:pPr marL="0" indent="0">
              <a:buNone/>
            </a:pPr>
            <a:r>
              <a:rPr lang="en-GB" sz="2200" dirty="0">
                <a:latin typeface="Consolas" panose="020B0609020204030204" pitchFamily="49" charset="0"/>
              </a:rPr>
              <a:t>// Update is called once per frame</a:t>
            </a:r>
          </a:p>
          <a:p>
            <a:pPr marL="0" indent="0">
              <a:buNone/>
            </a:pPr>
            <a:r>
              <a:rPr lang="en-GB" sz="2200" dirty="0">
                <a:latin typeface="Consolas" panose="020B0609020204030204" pitchFamily="49" charset="0"/>
              </a:rPr>
              <a:t>    void Update()</a:t>
            </a:r>
          </a:p>
          <a:p>
            <a:pPr marL="0" indent="0">
              <a:buNone/>
            </a:pPr>
            <a:r>
              <a:rPr lang="en-GB" sz="2200" dirty="0">
                <a:latin typeface="Consolas" panose="020B0609020204030204" pitchFamily="49" charset="0"/>
              </a:rPr>
              <a:t>    {</a:t>
            </a:r>
          </a:p>
          <a:p>
            <a:pPr marL="0" indent="0">
              <a:buNone/>
            </a:pPr>
            <a:r>
              <a:rPr lang="en-GB" sz="2200" dirty="0">
                <a:latin typeface="Consolas" panose="020B0609020204030204" pitchFamily="49" charset="0"/>
              </a:rPr>
              <a:t>        if(</a:t>
            </a:r>
            <a:r>
              <a:rPr lang="en-GB" sz="2200" dirty="0" err="1">
                <a:latin typeface="Consolas" panose="020B0609020204030204" pitchFamily="49" charset="0"/>
              </a:rPr>
              <a:t>Input.GetKey</a:t>
            </a:r>
            <a:r>
              <a:rPr lang="en-GB" sz="2200" dirty="0">
                <a:latin typeface="Consolas" panose="020B0609020204030204" pitchFamily="49" charset="0"/>
              </a:rPr>
              <a:t>(</a:t>
            </a:r>
            <a:r>
              <a:rPr lang="en-GB" sz="2200" dirty="0" err="1">
                <a:latin typeface="Consolas" panose="020B0609020204030204" pitchFamily="49" charset="0"/>
              </a:rPr>
              <a:t>KeyCode.LeftShift</a:t>
            </a:r>
            <a:r>
              <a:rPr lang="en-GB" sz="2200" dirty="0">
                <a:latin typeface="Consolas" panose="020B0609020204030204" pitchFamily="49" charset="0"/>
              </a:rPr>
              <a:t>))</a:t>
            </a:r>
          </a:p>
          <a:p>
            <a:pPr marL="0" indent="0">
              <a:buNone/>
            </a:pPr>
            <a:r>
              <a:rPr lang="en-GB" sz="2200" dirty="0">
                <a:latin typeface="Consolas" panose="020B0609020204030204" pitchFamily="49" charset="0"/>
              </a:rPr>
              <a:t>        {</a:t>
            </a:r>
          </a:p>
          <a:p>
            <a:pPr marL="0" indent="0">
              <a:buNone/>
            </a:pPr>
            <a:r>
              <a:rPr lang="en-GB" sz="2200" dirty="0">
                <a:latin typeface="Consolas" panose="020B0609020204030204" pitchFamily="49" charset="0"/>
              </a:rPr>
              <a:t>            speed = 0.006f;</a:t>
            </a:r>
          </a:p>
          <a:p>
            <a:pPr marL="0" indent="0">
              <a:buNone/>
            </a:pPr>
            <a:r>
              <a:rPr lang="en-GB" sz="2200" dirty="0">
                <a:latin typeface="Consolas" panose="020B0609020204030204" pitchFamily="49" charset="0"/>
              </a:rPr>
              <a:t>            </a:t>
            </a:r>
            <a:r>
              <a:rPr lang="en-GB" sz="2200" dirty="0" err="1">
                <a:latin typeface="Consolas" panose="020B0609020204030204" pitchFamily="49" charset="0"/>
              </a:rPr>
              <a:t>zoomspeed</a:t>
            </a:r>
            <a:r>
              <a:rPr lang="en-GB" sz="2200" dirty="0">
                <a:latin typeface="Consolas" panose="020B0609020204030204" pitchFamily="49" charset="0"/>
              </a:rPr>
              <a:t> = 20.0f;</a:t>
            </a:r>
          </a:p>
          <a:p>
            <a:pPr marL="0" indent="0">
              <a:buNone/>
            </a:pPr>
            <a:r>
              <a:rPr lang="en-GB" sz="2200" dirty="0">
                <a:latin typeface="Consolas" panose="020B0609020204030204" pitchFamily="49" charset="0"/>
              </a:rPr>
              <a:t>        }</a:t>
            </a:r>
          </a:p>
          <a:p>
            <a:pPr marL="0" indent="0">
              <a:buNone/>
            </a:pPr>
            <a:r>
              <a:rPr lang="en-GB" sz="2200" dirty="0">
                <a:latin typeface="Consolas" panose="020B0609020204030204" pitchFamily="49" charset="0"/>
              </a:rPr>
              <a:t>        else</a:t>
            </a:r>
          </a:p>
          <a:p>
            <a:pPr marL="0" indent="0">
              <a:buNone/>
            </a:pPr>
            <a:r>
              <a:rPr lang="en-GB" sz="2200" dirty="0">
                <a:latin typeface="Consolas" panose="020B0609020204030204" pitchFamily="49" charset="0"/>
              </a:rPr>
              <a:t>        {</a:t>
            </a:r>
          </a:p>
          <a:p>
            <a:pPr marL="0" indent="0">
              <a:buNone/>
            </a:pPr>
            <a:r>
              <a:rPr lang="en-GB" sz="2200" dirty="0">
                <a:latin typeface="Consolas" panose="020B0609020204030204" pitchFamily="49" charset="0"/>
              </a:rPr>
              <a:t>            speed = 0.0035f;</a:t>
            </a:r>
          </a:p>
          <a:p>
            <a:pPr marL="0" indent="0">
              <a:buNone/>
            </a:pPr>
            <a:r>
              <a:rPr lang="en-GB" sz="2200" dirty="0">
                <a:latin typeface="Consolas" panose="020B0609020204030204" pitchFamily="49" charset="0"/>
              </a:rPr>
              <a:t>            </a:t>
            </a:r>
            <a:r>
              <a:rPr lang="en-GB" sz="2200" dirty="0" err="1">
                <a:latin typeface="Consolas" panose="020B0609020204030204" pitchFamily="49" charset="0"/>
              </a:rPr>
              <a:t>zoomspeed</a:t>
            </a:r>
            <a:r>
              <a:rPr lang="en-GB" sz="2200" dirty="0">
                <a:latin typeface="Consolas" panose="020B0609020204030204" pitchFamily="49" charset="0"/>
              </a:rPr>
              <a:t> = 10.0f;</a:t>
            </a:r>
          </a:p>
          <a:p>
            <a:pPr marL="0" indent="0">
              <a:buNone/>
            </a:pPr>
            <a:endParaRPr lang="en-GB" sz="2200" dirty="0">
              <a:latin typeface="Consolas" panose="020B0609020204030204" pitchFamily="49" charset="0"/>
            </a:endParaRPr>
          </a:p>
          <a:p>
            <a:pPr marL="0" indent="0">
              <a:buNone/>
            </a:pPr>
            <a:r>
              <a:rPr lang="en-GB" sz="2200" dirty="0">
                <a:latin typeface="Consolas" panose="020B0609020204030204" pitchFamily="49" charset="0"/>
              </a:rPr>
              <a:t>        }</a:t>
            </a:r>
          </a:p>
          <a:p>
            <a:pPr marL="0" indent="0">
              <a:buNone/>
            </a:pPr>
            <a:endParaRPr lang="en-GB" sz="2200" dirty="0">
              <a:latin typeface="Consolas" panose="020B0609020204030204" pitchFamily="49" charset="0"/>
            </a:endParaRPr>
          </a:p>
          <a:p>
            <a:pPr marL="0" indent="0">
              <a:buNone/>
            </a:pPr>
            <a:endParaRPr lang="en-GB" sz="2200" dirty="0">
              <a:latin typeface="Consolas" panose="020B0609020204030204" pitchFamily="49" charset="0"/>
            </a:endParaRPr>
          </a:p>
          <a:p>
            <a:pPr marL="0" indent="0">
              <a:buNone/>
            </a:pPr>
            <a:r>
              <a:rPr lang="en-GB" sz="2200" dirty="0">
                <a:latin typeface="Consolas" panose="020B0609020204030204" pitchFamily="49" charset="0"/>
              </a:rPr>
              <a:t>        float </a:t>
            </a:r>
            <a:r>
              <a:rPr lang="en-GB" sz="2200" dirty="0" err="1">
                <a:latin typeface="Consolas" panose="020B0609020204030204" pitchFamily="49" charset="0"/>
              </a:rPr>
              <a:t>hsp</a:t>
            </a:r>
            <a:r>
              <a:rPr lang="en-GB" sz="2200" dirty="0">
                <a:latin typeface="Consolas" panose="020B0609020204030204" pitchFamily="49" charset="0"/>
              </a:rPr>
              <a:t> = </a:t>
            </a:r>
            <a:r>
              <a:rPr lang="en-GB" sz="2200" dirty="0" err="1">
                <a:latin typeface="Consolas" panose="020B0609020204030204" pitchFamily="49" charset="0"/>
              </a:rPr>
              <a:t>transform.position.y</a:t>
            </a:r>
            <a:r>
              <a:rPr lang="en-GB" sz="2200" dirty="0">
                <a:latin typeface="Consolas" panose="020B0609020204030204" pitchFamily="49" charset="0"/>
              </a:rPr>
              <a:t> * speed * </a:t>
            </a:r>
            <a:r>
              <a:rPr lang="en-GB" sz="2200" dirty="0" err="1">
                <a:latin typeface="Consolas" panose="020B0609020204030204" pitchFamily="49" charset="0"/>
              </a:rPr>
              <a:t>Input.GetAxis</a:t>
            </a:r>
            <a:r>
              <a:rPr lang="en-GB" sz="2200" dirty="0">
                <a:latin typeface="Consolas" panose="020B0609020204030204" pitchFamily="49" charset="0"/>
              </a:rPr>
              <a:t>("Horizontal");</a:t>
            </a:r>
          </a:p>
          <a:p>
            <a:pPr marL="0" indent="0">
              <a:buNone/>
            </a:pPr>
            <a:r>
              <a:rPr lang="en-GB" sz="2200" dirty="0">
                <a:latin typeface="Consolas" panose="020B0609020204030204" pitchFamily="49" charset="0"/>
              </a:rPr>
              <a:t>        float </a:t>
            </a:r>
            <a:r>
              <a:rPr lang="en-GB" sz="2200" dirty="0" err="1">
                <a:latin typeface="Consolas" panose="020B0609020204030204" pitchFamily="49" charset="0"/>
              </a:rPr>
              <a:t>vsp</a:t>
            </a:r>
            <a:r>
              <a:rPr lang="en-GB" sz="2200" dirty="0">
                <a:latin typeface="Consolas" panose="020B0609020204030204" pitchFamily="49" charset="0"/>
              </a:rPr>
              <a:t> = </a:t>
            </a:r>
            <a:r>
              <a:rPr lang="en-GB" sz="2200" dirty="0" err="1">
                <a:latin typeface="Consolas" panose="020B0609020204030204" pitchFamily="49" charset="0"/>
              </a:rPr>
              <a:t>transform.position.y</a:t>
            </a:r>
            <a:r>
              <a:rPr lang="en-GB" sz="2200" dirty="0">
                <a:latin typeface="Consolas" panose="020B0609020204030204" pitchFamily="49" charset="0"/>
              </a:rPr>
              <a:t> * speed * </a:t>
            </a:r>
            <a:r>
              <a:rPr lang="en-GB" sz="2200" dirty="0" err="1">
                <a:latin typeface="Consolas" panose="020B0609020204030204" pitchFamily="49" charset="0"/>
              </a:rPr>
              <a:t>Input.GetAxis</a:t>
            </a:r>
            <a:r>
              <a:rPr lang="en-GB" sz="2200" dirty="0">
                <a:latin typeface="Consolas" panose="020B0609020204030204" pitchFamily="49" charset="0"/>
              </a:rPr>
              <a:t>("Vertical");</a:t>
            </a:r>
          </a:p>
          <a:p>
            <a:pPr marL="0" indent="0">
              <a:buNone/>
            </a:pPr>
            <a:r>
              <a:rPr lang="en-GB" sz="2200" dirty="0">
                <a:latin typeface="Consolas" panose="020B0609020204030204" pitchFamily="49" charset="0"/>
              </a:rPr>
              <a:t>        float </a:t>
            </a:r>
            <a:r>
              <a:rPr lang="en-GB" sz="2200" dirty="0" err="1">
                <a:latin typeface="Consolas" panose="020B0609020204030204" pitchFamily="49" charset="0"/>
              </a:rPr>
              <a:t>scrollsp</a:t>
            </a:r>
            <a:r>
              <a:rPr lang="en-GB" sz="2200" dirty="0">
                <a:latin typeface="Consolas" panose="020B0609020204030204" pitchFamily="49" charset="0"/>
              </a:rPr>
              <a:t> = </a:t>
            </a:r>
            <a:r>
              <a:rPr lang="en-GB" sz="2200" dirty="0" err="1">
                <a:latin typeface="Consolas" panose="020B0609020204030204" pitchFamily="49" charset="0"/>
              </a:rPr>
              <a:t>Mathf.Log</a:t>
            </a:r>
            <a:r>
              <a:rPr lang="en-GB" sz="2200" dirty="0">
                <a:latin typeface="Consolas" panose="020B0609020204030204" pitchFamily="49" charset="0"/>
              </a:rPr>
              <a:t>(</a:t>
            </a:r>
            <a:r>
              <a:rPr lang="en-GB" sz="2200" dirty="0" err="1">
                <a:latin typeface="Consolas" panose="020B0609020204030204" pitchFamily="49" charset="0"/>
              </a:rPr>
              <a:t>transform.position.y</a:t>
            </a:r>
            <a:r>
              <a:rPr lang="en-GB" sz="2200" dirty="0">
                <a:latin typeface="Consolas" panose="020B0609020204030204" pitchFamily="49" charset="0"/>
              </a:rPr>
              <a:t>) * -</a:t>
            </a:r>
            <a:r>
              <a:rPr lang="en-GB" sz="2200" dirty="0" err="1">
                <a:latin typeface="Consolas" panose="020B0609020204030204" pitchFamily="49" charset="0"/>
              </a:rPr>
              <a:t>zoomspeed</a:t>
            </a:r>
            <a:r>
              <a:rPr lang="en-GB" sz="2200" dirty="0">
                <a:latin typeface="Consolas" panose="020B0609020204030204" pitchFamily="49" charset="0"/>
              </a:rPr>
              <a:t> * </a:t>
            </a:r>
            <a:r>
              <a:rPr lang="en-GB" sz="2200" dirty="0" err="1">
                <a:latin typeface="Consolas" panose="020B0609020204030204" pitchFamily="49" charset="0"/>
              </a:rPr>
              <a:t>Input.GetAxis</a:t>
            </a:r>
            <a:r>
              <a:rPr lang="en-GB" sz="2200" dirty="0">
                <a:latin typeface="Consolas" panose="020B0609020204030204" pitchFamily="49" charset="0"/>
              </a:rPr>
              <a:t>("Mouse </a:t>
            </a:r>
            <a:r>
              <a:rPr lang="en-GB" sz="2200" dirty="0" err="1">
                <a:latin typeface="Consolas" panose="020B0609020204030204" pitchFamily="49" charset="0"/>
              </a:rPr>
              <a:t>ScrollWheel</a:t>
            </a:r>
            <a:r>
              <a:rPr lang="en-GB" sz="2200" dirty="0">
                <a:latin typeface="Consolas" panose="020B0609020204030204" pitchFamily="49" charset="0"/>
              </a:rPr>
              <a:t>");</a:t>
            </a:r>
          </a:p>
          <a:p>
            <a:pPr marL="0" indent="0">
              <a:buNone/>
            </a:pPr>
            <a:endParaRPr lang="el-GR" sz="1600" dirty="0"/>
          </a:p>
        </p:txBody>
      </p:sp>
    </p:spTree>
    <p:extLst>
      <p:ext uri="{BB962C8B-B14F-4D97-AF65-F5344CB8AC3E}">
        <p14:creationId xmlns:p14="http://schemas.microsoft.com/office/powerpoint/2010/main" val="309223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426B-8FD6-414B-A9E5-9311A127452D}"/>
              </a:ext>
            </a:extLst>
          </p:cNvPr>
          <p:cNvSpPr>
            <a:spLocks noGrp="1"/>
          </p:cNvSpPr>
          <p:nvPr>
            <p:ph type="ctrTitle"/>
          </p:nvPr>
        </p:nvSpPr>
        <p:spPr>
          <a:xfrm>
            <a:off x="1548204" y="2312734"/>
            <a:ext cx="4200650" cy="1870271"/>
          </a:xfrm>
        </p:spPr>
        <p:txBody>
          <a:bodyPr anchor="ctr">
            <a:normAutofit/>
          </a:bodyPr>
          <a:lstStyle/>
          <a:p>
            <a:pPr algn="l"/>
            <a:r>
              <a:rPr lang="el-GR" sz="5400" dirty="0"/>
              <a:t>Περιεχόμενα</a:t>
            </a:r>
            <a:endParaRPr lang="en-GB" sz="5400" dirty="0"/>
          </a:p>
        </p:txBody>
      </p:sp>
      <p:sp>
        <p:nvSpPr>
          <p:cNvPr id="3" name="Subtitle 2">
            <a:extLst>
              <a:ext uri="{FF2B5EF4-FFF2-40B4-BE49-F238E27FC236}">
                <a16:creationId xmlns:a16="http://schemas.microsoft.com/office/drawing/2014/main" id="{032A1712-EF1E-4CF8-89C7-0705536FAD03}"/>
              </a:ext>
            </a:extLst>
          </p:cNvPr>
          <p:cNvSpPr>
            <a:spLocks noGrp="1"/>
          </p:cNvSpPr>
          <p:nvPr>
            <p:ph type="subTitle" idx="1"/>
          </p:nvPr>
        </p:nvSpPr>
        <p:spPr>
          <a:xfrm>
            <a:off x="6035045" y="680191"/>
            <a:ext cx="4942617" cy="5135358"/>
          </a:xfrm>
        </p:spPr>
        <p:txBody>
          <a:bodyPr anchor="ctr">
            <a:normAutofit/>
          </a:bodyPr>
          <a:lstStyle/>
          <a:p>
            <a:pPr algn="l" rtl="0" fontAlgn="base"/>
            <a:r>
              <a:rPr lang="en-US" b="0" i="0" u="none" strike="noStrike" cap="all">
                <a:effectLst/>
                <a:latin typeface="Century Gothic" panose="020B0502020202020204" pitchFamily="34" charset="0"/>
              </a:rPr>
              <a:t>1. ΕΙΣΑΓΩΓΉ</a:t>
            </a:r>
            <a:r>
              <a:rPr lang="en-US" b="0" i="0">
                <a:effectLst/>
                <a:latin typeface="Century Gothic" panose="020B0502020202020204" pitchFamily="34" charset="0"/>
              </a:rPr>
              <a:t>​</a:t>
            </a:r>
            <a:endParaRPr lang="en-US" b="0" i="0">
              <a:effectLst/>
              <a:latin typeface="Segoe UI" panose="020B0502040204020203" pitchFamily="34" charset="0"/>
            </a:endParaRPr>
          </a:p>
          <a:p>
            <a:pPr algn="l" rtl="0" fontAlgn="base"/>
            <a:r>
              <a:rPr lang="en-US" b="0" i="0" u="none" strike="noStrike" cap="all">
                <a:effectLst/>
                <a:latin typeface="Century Gothic" panose="020B0502020202020204" pitchFamily="34" charset="0"/>
              </a:rPr>
              <a:t>2. ΣΧΕΔΊΑΣΗ</a:t>
            </a:r>
            <a:r>
              <a:rPr lang="en-US" b="0" i="0">
                <a:effectLst/>
                <a:latin typeface="Century Gothic" panose="020B0502020202020204" pitchFamily="34" charset="0"/>
              </a:rPr>
              <a:t>​</a:t>
            </a:r>
            <a:endParaRPr lang="en-US" b="0" i="0">
              <a:effectLst/>
              <a:latin typeface="Segoe UI" panose="020B0502040204020203" pitchFamily="34" charset="0"/>
            </a:endParaRPr>
          </a:p>
          <a:p>
            <a:pPr algn="l" rtl="0" fontAlgn="base"/>
            <a:r>
              <a:rPr lang="en-US" b="0" i="0" u="none" strike="noStrike" cap="all">
                <a:effectLst/>
                <a:latin typeface="Century Gothic" panose="020B0502020202020204" pitchFamily="34" charset="0"/>
              </a:rPr>
              <a:t>3. ΑΝΆΠΤΥΞΗ</a:t>
            </a:r>
            <a:r>
              <a:rPr lang="en-US" b="0" i="0">
                <a:effectLst/>
                <a:latin typeface="Century Gothic" panose="020B0502020202020204" pitchFamily="34" charset="0"/>
              </a:rPr>
              <a:t>​</a:t>
            </a:r>
            <a:endParaRPr lang="en-US" b="0" i="0">
              <a:effectLst/>
              <a:latin typeface="Segoe UI" panose="020B0502040204020203" pitchFamily="34" charset="0"/>
            </a:endParaRPr>
          </a:p>
          <a:p>
            <a:pPr algn="l" rtl="0" fontAlgn="base"/>
            <a:r>
              <a:rPr lang="en-US" b="0" i="0" u="none" strike="noStrike" cap="all">
                <a:effectLst/>
                <a:latin typeface="Century Gothic" panose="020B0502020202020204" pitchFamily="34" charset="0"/>
              </a:rPr>
              <a:t>4. ΕΚΤΈΛΕΣΗ (VIDEO)</a:t>
            </a:r>
            <a:r>
              <a:rPr lang="en-US" b="0" i="0">
                <a:effectLst/>
                <a:latin typeface="Century Gothic" panose="020B0502020202020204" pitchFamily="34" charset="0"/>
              </a:rPr>
              <a:t>​</a:t>
            </a:r>
            <a:endParaRPr lang="en-US" b="0" i="0">
              <a:effectLst/>
              <a:latin typeface="Segoe UI" panose="020B0502040204020203" pitchFamily="34" charset="0"/>
            </a:endParaRPr>
          </a:p>
          <a:p>
            <a:pPr algn="l" rtl="0" fontAlgn="base"/>
            <a:r>
              <a:rPr lang="en-US" b="0" i="0" u="none" strike="noStrike" cap="all">
                <a:effectLst/>
                <a:latin typeface="Century Gothic" panose="020B0502020202020204" pitchFamily="34" charset="0"/>
              </a:rPr>
              <a:t>5. ΑΝΤΙΜΕΤΏΠΙΣΗ ΚΡΙΤΗΡΊΩΝ</a:t>
            </a:r>
            <a:r>
              <a:rPr lang="en-US" b="0" i="0">
                <a:effectLst/>
                <a:latin typeface="Century Gothic" panose="020B0502020202020204" pitchFamily="34" charset="0"/>
              </a:rPr>
              <a:t>​</a:t>
            </a:r>
            <a:endParaRPr lang="en-US" b="0" i="0">
              <a:effectLst/>
              <a:latin typeface="Segoe UI" panose="020B0502040204020203" pitchFamily="34" charset="0"/>
            </a:endParaRPr>
          </a:p>
          <a:p>
            <a:pPr algn="l" rtl="0" fontAlgn="base"/>
            <a:r>
              <a:rPr lang="en-US" b="0" i="0" u="none" strike="noStrike" cap="all">
                <a:effectLst/>
                <a:latin typeface="Century Gothic" panose="020B0502020202020204" pitchFamily="34" charset="0"/>
              </a:rPr>
              <a:t>6. ΑΣΤΟΧΊΕΣ ΑΝΆΠΤΥΞΗΣ</a:t>
            </a:r>
            <a:r>
              <a:rPr lang="en-US" b="0" i="0">
                <a:effectLst/>
                <a:latin typeface="Century Gothic" panose="020B0502020202020204" pitchFamily="34" charset="0"/>
              </a:rPr>
              <a:t>​</a:t>
            </a:r>
            <a:endParaRPr lang="en-US" b="0" i="0">
              <a:effectLst/>
              <a:latin typeface="Segoe UI" panose="020B0502040204020203" pitchFamily="34" charset="0"/>
            </a:endParaRPr>
          </a:p>
          <a:p>
            <a:pPr algn="l" rtl="0" fontAlgn="base"/>
            <a:r>
              <a:rPr lang="en-US" b="0" i="0" u="none" strike="noStrike" cap="all">
                <a:effectLst/>
                <a:latin typeface="Century Gothic" panose="020B0502020202020204" pitchFamily="34" charset="0"/>
              </a:rPr>
              <a:t>7. ΒΙΒΛΙΟΓΡΑΦΊΑ / ΠΗΓΈΣ / ASSETS</a:t>
            </a:r>
            <a:endParaRPr lang="en-US" b="0" i="0">
              <a:effectLst/>
              <a:latin typeface="Segoe UI" panose="020B0502040204020203" pitchFamily="34" charset="0"/>
            </a:endParaRPr>
          </a:p>
          <a:p>
            <a:pPr algn="l"/>
            <a:endParaRPr lang="en-GB" dirty="0"/>
          </a:p>
        </p:txBody>
      </p:sp>
    </p:spTree>
    <p:extLst>
      <p:ext uri="{BB962C8B-B14F-4D97-AF65-F5344CB8AC3E}">
        <p14:creationId xmlns:p14="http://schemas.microsoft.com/office/powerpoint/2010/main" val="184854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32660" y="763480"/>
            <a:ext cx="10769520" cy="5779363"/>
          </a:xfrm>
        </p:spPr>
        <p:txBody>
          <a:bodyPr>
            <a:normAutofit fontScale="40000" lnSpcReduction="20000"/>
          </a:bodyPr>
          <a:lstStyle/>
          <a:p>
            <a:pPr marL="0" indent="0">
              <a:buNone/>
            </a:pPr>
            <a:r>
              <a:rPr lang="en-US" sz="5900" dirty="0" err="1"/>
              <a:t>Camera_Movement</a:t>
            </a:r>
            <a:r>
              <a:rPr lang="en-US" sz="5900" dirty="0"/>
              <a:t> Script: </a:t>
            </a:r>
            <a:r>
              <a:rPr lang="el-GR" sz="5900" dirty="0"/>
              <a:t>Συνέχεια</a:t>
            </a:r>
            <a:endParaRPr lang="en-US" sz="5900" dirty="0"/>
          </a:p>
          <a:p>
            <a:pPr marL="0" indent="0">
              <a:buNone/>
            </a:pPr>
            <a:r>
              <a:rPr lang="en-GB" sz="3100" dirty="0">
                <a:latin typeface="Consolas" panose="020B0609020204030204" pitchFamily="49" charset="0"/>
              </a:rPr>
              <a:t>if((</a:t>
            </a:r>
            <a:r>
              <a:rPr lang="en-GB" sz="3100" dirty="0" err="1">
                <a:latin typeface="Consolas" panose="020B0609020204030204" pitchFamily="49" charset="0"/>
              </a:rPr>
              <a:t>transform.position.y</a:t>
            </a:r>
            <a:r>
              <a:rPr lang="en-GB" sz="3100" dirty="0">
                <a:latin typeface="Consolas" panose="020B0609020204030204" pitchFamily="49" charset="0"/>
              </a:rPr>
              <a:t>&gt;= </a:t>
            </a:r>
            <a:r>
              <a:rPr lang="en-GB" sz="3100" dirty="0" err="1">
                <a:latin typeface="Consolas" panose="020B0609020204030204" pitchFamily="49" charset="0"/>
              </a:rPr>
              <a:t>maxheight</a:t>
            </a:r>
            <a:r>
              <a:rPr lang="en-GB" sz="3100" dirty="0">
                <a:latin typeface="Consolas" panose="020B0609020204030204" pitchFamily="49" charset="0"/>
              </a:rPr>
              <a:t>)&amp;&amp;(</a:t>
            </a:r>
            <a:r>
              <a:rPr lang="en-GB" sz="3100" dirty="0" err="1">
                <a:latin typeface="Consolas" panose="020B0609020204030204" pitchFamily="49" charset="0"/>
              </a:rPr>
              <a:t>scrollsp</a:t>
            </a:r>
            <a:r>
              <a:rPr lang="en-GB" sz="3100" dirty="0">
                <a:latin typeface="Consolas" panose="020B0609020204030204" pitchFamily="49" charset="0"/>
              </a:rPr>
              <a:t>&gt;0))</a:t>
            </a:r>
          </a:p>
          <a:p>
            <a:pPr marL="0" indent="0">
              <a:buNone/>
            </a:pPr>
            <a:r>
              <a:rPr lang="en-GB" sz="3100" dirty="0">
                <a:latin typeface="Consolas" panose="020B0609020204030204" pitchFamily="49" charset="0"/>
              </a:rPr>
              <a:t>        {</a:t>
            </a:r>
          </a:p>
          <a:p>
            <a:pPr marL="0" indent="0">
              <a:buNone/>
            </a:pPr>
            <a:r>
              <a:rPr lang="en-GB" sz="3100" dirty="0">
                <a:latin typeface="Consolas" panose="020B0609020204030204" pitchFamily="49" charset="0"/>
              </a:rPr>
              <a:t>            </a:t>
            </a:r>
            <a:r>
              <a:rPr lang="en-GB" sz="3100" dirty="0" err="1">
                <a:latin typeface="Consolas" panose="020B0609020204030204" pitchFamily="49" charset="0"/>
              </a:rPr>
              <a:t>scrollsp</a:t>
            </a:r>
            <a:r>
              <a:rPr lang="en-GB" sz="3100" dirty="0">
                <a:latin typeface="Consolas" panose="020B0609020204030204" pitchFamily="49" charset="0"/>
              </a:rPr>
              <a:t> = 0;</a:t>
            </a:r>
          </a:p>
          <a:p>
            <a:pPr marL="0" indent="0">
              <a:buNone/>
            </a:pPr>
            <a:r>
              <a:rPr lang="en-GB" sz="3100" dirty="0">
                <a:latin typeface="Consolas" panose="020B0609020204030204" pitchFamily="49" charset="0"/>
              </a:rPr>
              <a:t>        }</a:t>
            </a:r>
          </a:p>
          <a:p>
            <a:pPr marL="0" indent="0">
              <a:buNone/>
            </a:pPr>
            <a:r>
              <a:rPr lang="en-GB" sz="3100" dirty="0">
                <a:latin typeface="Consolas" panose="020B0609020204030204" pitchFamily="49" charset="0"/>
              </a:rPr>
              <a:t>        else if ((</a:t>
            </a:r>
            <a:r>
              <a:rPr lang="en-GB" sz="3100" dirty="0" err="1">
                <a:latin typeface="Consolas" panose="020B0609020204030204" pitchFamily="49" charset="0"/>
              </a:rPr>
              <a:t>transform.position.y</a:t>
            </a:r>
            <a:r>
              <a:rPr lang="en-GB" sz="3100" dirty="0">
                <a:latin typeface="Consolas" panose="020B0609020204030204" pitchFamily="49" charset="0"/>
              </a:rPr>
              <a:t> &lt;= </a:t>
            </a:r>
            <a:r>
              <a:rPr lang="en-GB" sz="3100" dirty="0" err="1">
                <a:latin typeface="Consolas" panose="020B0609020204030204" pitchFamily="49" charset="0"/>
              </a:rPr>
              <a:t>minheight</a:t>
            </a:r>
            <a:r>
              <a:rPr lang="en-GB" sz="3100" dirty="0">
                <a:latin typeface="Consolas" panose="020B0609020204030204" pitchFamily="49" charset="0"/>
              </a:rPr>
              <a:t>)&amp;&amp;(</a:t>
            </a:r>
            <a:r>
              <a:rPr lang="en-GB" sz="3100" dirty="0" err="1">
                <a:latin typeface="Consolas" panose="020B0609020204030204" pitchFamily="49" charset="0"/>
              </a:rPr>
              <a:t>scrollsp</a:t>
            </a:r>
            <a:r>
              <a:rPr lang="en-GB" sz="3100" dirty="0">
                <a:latin typeface="Consolas" panose="020B0609020204030204" pitchFamily="49" charset="0"/>
              </a:rPr>
              <a:t>&lt;0))</a:t>
            </a:r>
          </a:p>
          <a:p>
            <a:pPr marL="0" indent="0">
              <a:buNone/>
            </a:pPr>
            <a:r>
              <a:rPr lang="en-GB" sz="3100" dirty="0">
                <a:latin typeface="Consolas" panose="020B0609020204030204" pitchFamily="49" charset="0"/>
              </a:rPr>
              <a:t>        {</a:t>
            </a:r>
          </a:p>
          <a:p>
            <a:pPr marL="0" indent="0">
              <a:buNone/>
            </a:pPr>
            <a:r>
              <a:rPr lang="en-GB" sz="3100" dirty="0">
                <a:latin typeface="Consolas" panose="020B0609020204030204" pitchFamily="49" charset="0"/>
              </a:rPr>
              <a:t>            </a:t>
            </a:r>
            <a:r>
              <a:rPr lang="en-GB" sz="3100" dirty="0" err="1">
                <a:latin typeface="Consolas" panose="020B0609020204030204" pitchFamily="49" charset="0"/>
              </a:rPr>
              <a:t>scrollsp</a:t>
            </a:r>
            <a:r>
              <a:rPr lang="en-GB" sz="3100" dirty="0">
                <a:latin typeface="Consolas" panose="020B0609020204030204" pitchFamily="49" charset="0"/>
              </a:rPr>
              <a:t> = 0;</a:t>
            </a:r>
          </a:p>
          <a:p>
            <a:pPr marL="0" indent="0">
              <a:buNone/>
            </a:pPr>
            <a:r>
              <a:rPr lang="en-GB" sz="3100" dirty="0">
                <a:latin typeface="Consolas" panose="020B0609020204030204" pitchFamily="49" charset="0"/>
              </a:rPr>
              <a:t>        }</a:t>
            </a:r>
          </a:p>
          <a:p>
            <a:pPr marL="0" indent="0">
              <a:buNone/>
            </a:pPr>
            <a:endParaRPr lang="en-GB" sz="3100" dirty="0">
              <a:latin typeface="Consolas" panose="020B0609020204030204" pitchFamily="49" charset="0"/>
            </a:endParaRPr>
          </a:p>
          <a:p>
            <a:pPr marL="0" indent="0">
              <a:buNone/>
            </a:pPr>
            <a:r>
              <a:rPr lang="en-GB" sz="3100" dirty="0">
                <a:latin typeface="Consolas" panose="020B0609020204030204" pitchFamily="49" charset="0"/>
              </a:rPr>
              <a:t>        if ((</a:t>
            </a:r>
            <a:r>
              <a:rPr lang="en-GB" sz="3100" dirty="0" err="1">
                <a:latin typeface="Consolas" panose="020B0609020204030204" pitchFamily="49" charset="0"/>
              </a:rPr>
              <a:t>transform.position.y</a:t>
            </a:r>
            <a:r>
              <a:rPr lang="en-GB" sz="3100" dirty="0">
                <a:latin typeface="Consolas" panose="020B0609020204030204" pitchFamily="49" charset="0"/>
              </a:rPr>
              <a:t> + </a:t>
            </a:r>
            <a:r>
              <a:rPr lang="en-GB" sz="3100" dirty="0" err="1">
                <a:latin typeface="Consolas" panose="020B0609020204030204" pitchFamily="49" charset="0"/>
              </a:rPr>
              <a:t>scrollsp</a:t>
            </a:r>
            <a:r>
              <a:rPr lang="en-GB" sz="3100" dirty="0">
                <a:latin typeface="Consolas" panose="020B0609020204030204" pitchFamily="49" charset="0"/>
              </a:rPr>
              <a:t>)&gt;</a:t>
            </a:r>
            <a:r>
              <a:rPr lang="en-GB" sz="3100" dirty="0" err="1">
                <a:latin typeface="Consolas" panose="020B0609020204030204" pitchFamily="49" charset="0"/>
              </a:rPr>
              <a:t>maxheight</a:t>
            </a:r>
            <a:r>
              <a:rPr lang="en-GB" sz="3100" dirty="0">
                <a:latin typeface="Consolas" panose="020B0609020204030204" pitchFamily="49" charset="0"/>
              </a:rPr>
              <a:t>)</a:t>
            </a:r>
          </a:p>
          <a:p>
            <a:pPr marL="0" indent="0">
              <a:buNone/>
            </a:pPr>
            <a:r>
              <a:rPr lang="en-GB" sz="3100" dirty="0">
                <a:latin typeface="Consolas" panose="020B0609020204030204" pitchFamily="49" charset="0"/>
              </a:rPr>
              <a:t>        {</a:t>
            </a:r>
          </a:p>
          <a:p>
            <a:pPr marL="0" indent="0">
              <a:buNone/>
            </a:pPr>
            <a:r>
              <a:rPr lang="en-GB" sz="3100" dirty="0">
                <a:latin typeface="Consolas" panose="020B0609020204030204" pitchFamily="49" charset="0"/>
              </a:rPr>
              <a:t>            </a:t>
            </a:r>
            <a:r>
              <a:rPr lang="en-GB" sz="3100" dirty="0" err="1">
                <a:latin typeface="Consolas" panose="020B0609020204030204" pitchFamily="49" charset="0"/>
              </a:rPr>
              <a:t>scrollsp</a:t>
            </a:r>
            <a:r>
              <a:rPr lang="en-GB" sz="3100" dirty="0">
                <a:latin typeface="Consolas" panose="020B0609020204030204" pitchFamily="49" charset="0"/>
              </a:rPr>
              <a:t> = </a:t>
            </a:r>
            <a:r>
              <a:rPr lang="en-GB" sz="3100" dirty="0" err="1">
                <a:latin typeface="Consolas" panose="020B0609020204030204" pitchFamily="49" charset="0"/>
              </a:rPr>
              <a:t>maxheight</a:t>
            </a:r>
            <a:r>
              <a:rPr lang="en-GB" sz="3100" dirty="0">
                <a:latin typeface="Consolas" panose="020B0609020204030204" pitchFamily="49" charset="0"/>
              </a:rPr>
              <a:t> - </a:t>
            </a:r>
            <a:r>
              <a:rPr lang="en-GB" sz="3100" dirty="0" err="1">
                <a:latin typeface="Consolas" panose="020B0609020204030204" pitchFamily="49" charset="0"/>
              </a:rPr>
              <a:t>transform.position.y</a:t>
            </a:r>
            <a:r>
              <a:rPr lang="en-GB" sz="3100" dirty="0">
                <a:latin typeface="Consolas" panose="020B0609020204030204" pitchFamily="49" charset="0"/>
              </a:rPr>
              <a:t>;</a:t>
            </a:r>
          </a:p>
          <a:p>
            <a:pPr marL="0" indent="0">
              <a:buNone/>
            </a:pPr>
            <a:r>
              <a:rPr lang="en-GB" sz="3100" dirty="0">
                <a:latin typeface="Consolas" panose="020B0609020204030204" pitchFamily="49" charset="0"/>
              </a:rPr>
              <a:t>        }</a:t>
            </a:r>
          </a:p>
          <a:p>
            <a:pPr marL="0" indent="0">
              <a:buNone/>
            </a:pPr>
            <a:r>
              <a:rPr lang="en-GB" sz="3100" dirty="0">
                <a:latin typeface="Consolas" panose="020B0609020204030204" pitchFamily="49" charset="0"/>
              </a:rPr>
              <a:t>        else if ((</a:t>
            </a:r>
            <a:r>
              <a:rPr lang="en-GB" sz="3100" dirty="0" err="1">
                <a:latin typeface="Consolas" panose="020B0609020204030204" pitchFamily="49" charset="0"/>
              </a:rPr>
              <a:t>transform.position.y</a:t>
            </a:r>
            <a:r>
              <a:rPr lang="en-GB" sz="3100" dirty="0">
                <a:latin typeface="Consolas" panose="020B0609020204030204" pitchFamily="49" charset="0"/>
              </a:rPr>
              <a:t> + </a:t>
            </a:r>
            <a:r>
              <a:rPr lang="en-GB" sz="3100" dirty="0" err="1">
                <a:latin typeface="Consolas" panose="020B0609020204030204" pitchFamily="49" charset="0"/>
              </a:rPr>
              <a:t>scrollsp</a:t>
            </a:r>
            <a:r>
              <a:rPr lang="en-GB" sz="3100" dirty="0">
                <a:latin typeface="Consolas" panose="020B0609020204030204" pitchFamily="49" charset="0"/>
              </a:rPr>
              <a:t>)&lt; </a:t>
            </a:r>
            <a:r>
              <a:rPr lang="en-GB" sz="3100" dirty="0" err="1">
                <a:latin typeface="Consolas" panose="020B0609020204030204" pitchFamily="49" charset="0"/>
              </a:rPr>
              <a:t>minheight</a:t>
            </a:r>
            <a:r>
              <a:rPr lang="en-GB" sz="3100" dirty="0">
                <a:latin typeface="Consolas" panose="020B0609020204030204" pitchFamily="49" charset="0"/>
              </a:rPr>
              <a:t>)</a:t>
            </a:r>
          </a:p>
          <a:p>
            <a:pPr marL="0" indent="0">
              <a:buNone/>
            </a:pPr>
            <a:r>
              <a:rPr lang="en-GB" sz="3100" dirty="0">
                <a:latin typeface="Consolas" panose="020B0609020204030204" pitchFamily="49" charset="0"/>
              </a:rPr>
              <a:t>        {</a:t>
            </a:r>
          </a:p>
          <a:p>
            <a:pPr marL="0" indent="0">
              <a:buNone/>
            </a:pPr>
            <a:r>
              <a:rPr lang="en-GB" sz="3100" dirty="0">
                <a:latin typeface="Consolas" panose="020B0609020204030204" pitchFamily="49" charset="0"/>
              </a:rPr>
              <a:t>            </a:t>
            </a:r>
            <a:r>
              <a:rPr lang="en-GB" sz="3100" dirty="0" err="1">
                <a:latin typeface="Consolas" panose="020B0609020204030204" pitchFamily="49" charset="0"/>
              </a:rPr>
              <a:t>scrollsp</a:t>
            </a:r>
            <a:r>
              <a:rPr lang="en-GB" sz="3100" dirty="0">
                <a:latin typeface="Consolas" panose="020B0609020204030204" pitchFamily="49" charset="0"/>
              </a:rPr>
              <a:t> = </a:t>
            </a:r>
            <a:r>
              <a:rPr lang="en-GB" sz="3100" dirty="0" err="1">
                <a:latin typeface="Consolas" panose="020B0609020204030204" pitchFamily="49" charset="0"/>
              </a:rPr>
              <a:t>minheight</a:t>
            </a:r>
            <a:r>
              <a:rPr lang="en-GB" sz="3100" dirty="0">
                <a:latin typeface="Consolas" panose="020B0609020204030204" pitchFamily="49" charset="0"/>
              </a:rPr>
              <a:t> - </a:t>
            </a:r>
            <a:r>
              <a:rPr lang="en-GB" sz="3100" dirty="0" err="1">
                <a:latin typeface="Consolas" panose="020B0609020204030204" pitchFamily="49" charset="0"/>
              </a:rPr>
              <a:t>transform.position.y</a:t>
            </a:r>
            <a:r>
              <a:rPr lang="en-GB" sz="3100" dirty="0">
                <a:latin typeface="Consolas" panose="020B0609020204030204" pitchFamily="49" charset="0"/>
              </a:rPr>
              <a:t>;</a:t>
            </a:r>
          </a:p>
          <a:p>
            <a:pPr marL="0" indent="0">
              <a:buNone/>
            </a:pPr>
            <a:r>
              <a:rPr lang="en-GB" sz="3100" dirty="0">
                <a:latin typeface="Consolas" panose="020B0609020204030204" pitchFamily="49" charset="0"/>
              </a:rPr>
              <a:t>        }</a:t>
            </a:r>
          </a:p>
          <a:p>
            <a:pPr marL="0" indent="0">
              <a:buNone/>
            </a:pPr>
            <a:endParaRPr lang="en-GB" sz="3100" dirty="0">
              <a:latin typeface="Consolas" panose="020B0609020204030204" pitchFamily="49" charset="0"/>
            </a:endParaRPr>
          </a:p>
          <a:p>
            <a:pPr marL="0" indent="0">
              <a:buNone/>
            </a:pPr>
            <a:r>
              <a:rPr lang="en-GB" sz="3100" dirty="0">
                <a:latin typeface="Consolas" panose="020B0609020204030204" pitchFamily="49" charset="0"/>
              </a:rPr>
              <a:t>        </a:t>
            </a:r>
            <a:endParaRPr lang="el-GR" sz="3100" dirty="0"/>
          </a:p>
        </p:txBody>
      </p:sp>
    </p:spTree>
    <p:extLst>
      <p:ext uri="{BB962C8B-B14F-4D97-AF65-F5344CB8AC3E}">
        <p14:creationId xmlns:p14="http://schemas.microsoft.com/office/powerpoint/2010/main" val="392538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32660" y="1038686"/>
            <a:ext cx="10769520" cy="5819313"/>
          </a:xfrm>
        </p:spPr>
        <p:txBody>
          <a:bodyPr>
            <a:normAutofit/>
          </a:bodyPr>
          <a:lstStyle/>
          <a:p>
            <a:pPr marL="0" indent="0">
              <a:buNone/>
            </a:pPr>
            <a:r>
              <a:rPr lang="en-US" sz="3300" dirty="0" err="1"/>
              <a:t>Camera_Movement</a:t>
            </a:r>
            <a:r>
              <a:rPr lang="en-US" sz="3300" dirty="0"/>
              <a:t> Script: </a:t>
            </a:r>
            <a:r>
              <a:rPr lang="el-GR" sz="3300" dirty="0"/>
              <a:t>Συνέχεια</a:t>
            </a:r>
            <a:endParaRPr lang="en-US" sz="3300" dirty="0"/>
          </a:p>
          <a:p>
            <a:pPr marL="0" indent="0">
              <a:buNone/>
            </a:pPr>
            <a:r>
              <a:rPr lang="el-GR" sz="1700" dirty="0">
                <a:latin typeface="Consolas" panose="020B0609020204030204" pitchFamily="49" charset="0"/>
              </a:rPr>
              <a:t>		</a:t>
            </a:r>
            <a:r>
              <a:rPr lang="en-GB" sz="1700" dirty="0">
                <a:latin typeface="Consolas" panose="020B0609020204030204" pitchFamily="49" charset="0"/>
              </a:rPr>
              <a:t>Vector3 </a:t>
            </a:r>
            <a:r>
              <a:rPr lang="en-GB" sz="1700" dirty="0" err="1">
                <a:latin typeface="Consolas" panose="020B0609020204030204" pitchFamily="49" charset="0"/>
              </a:rPr>
              <a:t>verticalMove</a:t>
            </a:r>
            <a:r>
              <a:rPr lang="en-GB" sz="1700" dirty="0">
                <a:latin typeface="Consolas" panose="020B0609020204030204" pitchFamily="49" charset="0"/>
              </a:rPr>
              <a:t> = new Vector3(0, </a:t>
            </a:r>
            <a:r>
              <a:rPr lang="en-GB" sz="1700" dirty="0" err="1">
                <a:latin typeface="Consolas" panose="020B0609020204030204" pitchFamily="49" charset="0"/>
              </a:rPr>
              <a:t>scrollsp</a:t>
            </a:r>
            <a:r>
              <a:rPr lang="en-GB" sz="1700" dirty="0">
                <a:latin typeface="Consolas" panose="020B0609020204030204" pitchFamily="49" charset="0"/>
              </a:rPr>
              <a:t>, 0);</a:t>
            </a:r>
          </a:p>
          <a:p>
            <a:pPr marL="0" indent="0">
              <a:buNone/>
            </a:pPr>
            <a:r>
              <a:rPr lang="en-GB" sz="1700" dirty="0">
                <a:latin typeface="Consolas" panose="020B0609020204030204" pitchFamily="49" charset="0"/>
              </a:rPr>
              <a:t>        Vector3 </a:t>
            </a:r>
            <a:r>
              <a:rPr lang="en-GB" sz="1700" dirty="0" err="1">
                <a:latin typeface="Consolas" panose="020B0609020204030204" pitchFamily="49" charset="0"/>
              </a:rPr>
              <a:t>lateralMove</a:t>
            </a:r>
            <a:r>
              <a:rPr lang="en-GB" sz="1700" dirty="0">
                <a:latin typeface="Consolas" panose="020B0609020204030204" pitchFamily="49" charset="0"/>
              </a:rPr>
              <a:t> = </a:t>
            </a:r>
            <a:r>
              <a:rPr lang="en-GB" sz="1700" dirty="0" err="1">
                <a:latin typeface="Consolas" panose="020B0609020204030204" pitchFamily="49" charset="0"/>
              </a:rPr>
              <a:t>hsp</a:t>
            </a:r>
            <a:r>
              <a:rPr lang="en-GB" sz="1700" dirty="0">
                <a:latin typeface="Consolas" panose="020B0609020204030204" pitchFamily="49" charset="0"/>
              </a:rPr>
              <a:t> * </a:t>
            </a:r>
            <a:r>
              <a:rPr lang="en-GB" sz="1700" dirty="0" err="1">
                <a:latin typeface="Consolas" panose="020B0609020204030204" pitchFamily="49" charset="0"/>
              </a:rPr>
              <a:t>transform.right</a:t>
            </a:r>
            <a:r>
              <a:rPr lang="en-GB" sz="1700" dirty="0">
                <a:latin typeface="Consolas" panose="020B0609020204030204" pitchFamily="49" charset="0"/>
              </a:rPr>
              <a:t>;</a:t>
            </a:r>
          </a:p>
          <a:p>
            <a:pPr marL="0" indent="0">
              <a:buNone/>
            </a:pPr>
            <a:r>
              <a:rPr lang="en-GB" sz="1700" dirty="0">
                <a:latin typeface="Consolas" panose="020B0609020204030204" pitchFamily="49" charset="0"/>
              </a:rPr>
              <a:t>        Vector3 </a:t>
            </a:r>
            <a:r>
              <a:rPr lang="en-GB" sz="1700" dirty="0" err="1">
                <a:latin typeface="Consolas" panose="020B0609020204030204" pitchFamily="49" charset="0"/>
              </a:rPr>
              <a:t>forwardMove</a:t>
            </a:r>
            <a:r>
              <a:rPr lang="en-GB" sz="1700" dirty="0">
                <a:latin typeface="Consolas" panose="020B0609020204030204" pitchFamily="49" charset="0"/>
              </a:rPr>
              <a:t> = </a:t>
            </a:r>
            <a:r>
              <a:rPr lang="en-GB" sz="1700" dirty="0" err="1">
                <a:latin typeface="Consolas" panose="020B0609020204030204" pitchFamily="49" charset="0"/>
              </a:rPr>
              <a:t>transform.forward</a:t>
            </a:r>
            <a:r>
              <a:rPr lang="en-GB" sz="1700" dirty="0">
                <a:latin typeface="Consolas" panose="020B0609020204030204" pitchFamily="49" charset="0"/>
              </a:rPr>
              <a:t>;</a:t>
            </a:r>
          </a:p>
          <a:p>
            <a:pPr marL="0" indent="0">
              <a:buNone/>
            </a:pPr>
            <a:r>
              <a:rPr lang="en-GB" sz="1700" dirty="0">
                <a:latin typeface="Consolas" panose="020B0609020204030204" pitchFamily="49" charset="0"/>
              </a:rPr>
              <a:t>        </a:t>
            </a:r>
            <a:r>
              <a:rPr lang="en-GB" sz="1700" dirty="0" err="1">
                <a:latin typeface="Consolas" panose="020B0609020204030204" pitchFamily="49" charset="0"/>
              </a:rPr>
              <a:t>forwardMove.y</a:t>
            </a:r>
            <a:r>
              <a:rPr lang="en-GB" sz="1700" dirty="0">
                <a:latin typeface="Consolas" panose="020B0609020204030204" pitchFamily="49" charset="0"/>
              </a:rPr>
              <a:t> = 0;</a:t>
            </a:r>
          </a:p>
          <a:p>
            <a:pPr marL="0" indent="0">
              <a:buNone/>
            </a:pPr>
            <a:r>
              <a:rPr lang="en-GB" sz="1700" dirty="0">
                <a:latin typeface="Consolas" panose="020B0609020204030204" pitchFamily="49" charset="0"/>
              </a:rPr>
              <a:t>        </a:t>
            </a:r>
            <a:r>
              <a:rPr lang="en-GB" sz="1700" dirty="0" err="1">
                <a:latin typeface="Consolas" panose="020B0609020204030204" pitchFamily="49" charset="0"/>
              </a:rPr>
              <a:t>forwardMove.Normalize</a:t>
            </a:r>
            <a:r>
              <a:rPr lang="en-GB" sz="1700" dirty="0">
                <a:latin typeface="Consolas" panose="020B0609020204030204" pitchFamily="49" charset="0"/>
              </a:rPr>
              <a:t>();</a:t>
            </a:r>
          </a:p>
          <a:p>
            <a:pPr marL="0" indent="0">
              <a:buNone/>
            </a:pPr>
            <a:r>
              <a:rPr lang="en-GB" sz="1700" dirty="0">
                <a:latin typeface="Consolas" panose="020B0609020204030204" pitchFamily="49" charset="0"/>
              </a:rPr>
              <a:t>        </a:t>
            </a:r>
            <a:r>
              <a:rPr lang="en-GB" sz="1700" dirty="0" err="1">
                <a:latin typeface="Consolas" panose="020B0609020204030204" pitchFamily="49" charset="0"/>
              </a:rPr>
              <a:t>forwardMove</a:t>
            </a:r>
            <a:r>
              <a:rPr lang="en-GB" sz="1700" dirty="0">
                <a:latin typeface="Consolas" panose="020B0609020204030204" pitchFamily="49" charset="0"/>
              </a:rPr>
              <a:t> *= </a:t>
            </a:r>
            <a:r>
              <a:rPr lang="en-GB" sz="1700" dirty="0" err="1">
                <a:latin typeface="Consolas" panose="020B0609020204030204" pitchFamily="49" charset="0"/>
              </a:rPr>
              <a:t>vsp</a:t>
            </a:r>
            <a:r>
              <a:rPr lang="en-GB" sz="1700" dirty="0">
                <a:latin typeface="Consolas" panose="020B0609020204030204" pitchFamily="49" charset="0"/>
              </a:rPr>
              <a:t>;</a:t>
            </a:r>
          </a:p>
          <a:p>
            <a:pPr marL="0" indent="0">
              <a:buNone/>
            </a:pPr>
            <a:endParaRPr lang="en-GB" sz="1700" dirty="0">
              <a:latin typeface="Consolas" panose="020B0609020204030204" pitchFamily="49" charset="0"/>
            </a:endParaRPr>
          </a:p>
          <a:p>
            <a:pPr marL="0" indent="0">
              <a:buNone/>
            </a:pPr>
            <a:r>
              <a:rPr lang="en-GB" sz="1700" dirty="0">
                <a:latin typeface="Consolas" panose="020B0609020204030204" pitchFamily="49" charset="0"/>
              </a:rPr>
              <a:t>        Vector3 movement = </a:t>
            </a:r>
            <a:r>
              <a:rPr lang="en-GB" sz="1700" dirty="0" err="1">
                <a:latin typeface="Consolas" panose="020B0609020204030204" pitchFamily="49" charset="0"/>
              </a:rPr>
              <a:t>verticalMove</a:t>
            </a:r>
            <a:r>
              <a:rPr lang="en-GB" sz="1700" dirty="0">
                <a:latin typeface="Consolas" panose="020B0609020204030204" pitchFamily="49" charset="0"/>
              </a:rPr>
              <a:t> + </a:t>
            </a:r>
            <a:r>
              <a:rPr lang="en-GB" sz="1700" dirty="0" err="1">
                <a:latin typeface="Consolas" panose="020B0609020204030204" pitchFamily="49" charset="0"/>
              </a:rPr>
              <a:t>lateralMove</a:t>
            </a:r>
            <a:r>
              <a:rPr lang="en-GB" sz="1700" dirty="0">
                <a:latin typeface="Consolas" panose="020B0609020204030204" pitchFamily="49" charset="0"/>
              </a:rPr>
              <a:t> + </a:t>
            </a:r>
            <a:r>
              <a:rPr lang="en-GB" sz="1700" dirty="0" err="1">
                <a:latin typeface="Consolas" panose="020B0609020204030204" pitchFamily="49" charset="0"/>
              </a:rPr>
              <a:t>forwardMove</a:t>
            </a:r>
            <a:r>
              <a:rPr lang="en-GB" sz="1700" dirty="0">
                <a:latin typeface="Consolas" panose="020B0609020204030204" pitchFamily="49" charset="0"/>
              </a:rPr>
              <a:t>;</a:t>
            </a:r>
          </a:p>
          <a:p>
            <a:pPr marL="0" indent="0">
              <a:buNone/>
            </a:pPr>
            <a:r>
              <a:rPr lang="en-GB" sz="1700" dirty="0">
                <a:latin typeface="Consolas" panose="020B0609020204030204" pitchFamily="49" charset="0"/>
              </a:rPr>
              <a:t>        </a:t>
            </a:r>
            <a:r>
              <a:rPr lang="en-GB" sz="1700" dirty="0" err="1">
                <a:latin typeface="Consolas" panose="020B0609020204030204" pitchFamily="49" charset="0"/>
              </a:rPr>
              <a:t>transform.position</a:t>
            </a:r>
            <a:r>
              <a:rPr lang="en-GB" sz="1700" dirty="0">
                <a:latin typeface="Consolas" panose="020B0609020204030204" pitchFamily="49" charset="0"/>
              </a:rPr>
              <a:t> += movement;</a:t>
            </a:r>
          </a:p>
          <a:p>
            <a:pPr marL="0" indent="0">
              <a:buNone/>
            </a:pPr>
            <a:r>
              <a:rPr lang="en-GB" sz="1700" dirty="0">
                <a:latin typeface="Consolas" panose="020B0609020204030204" pitchFamily="49" charset="0"/>
              </a:rPr>
              <a:t>        </a:t>
            </a:r>
            <a:r>
              <a:rPr lang="en-GB" sz="1700" dirty="0" err="1">
                <a:latin typeface="Consolas" panose="020B0609020204030204" pitchFamily="49" charset="0"/>
              </a:rPr>
              <a:t>getCameraRot</a:t>
            </a:r>
            <a:r>
              <a:rPr lang="en-GB" sz="1700" dirty="0">
                <a:latin typeface="Consolas" panose="020B0609020204030204" pitchFamily="49" charset="0"/>
              </a:rPr>
              <a:t>();</a:t>
            </a:r>
          </a:p>
          <a:p>
            <a:pPr marL="0" indent="0">
              <a:buNone/>
            </a:pPr>
            <a:r>
              <a:rPr lang="en-GB" sz="1700" dirty="0">
                <a:latin typeface="Consolas" panose="020B0609020204030204" pitchFamily="49" charset="0"/>
              </a:rPr>
              <a:t>        </a:t>
            </a:r>
          </a:p>
          <a:p>
            <a:pPr marL="0" indent="0">
              <a:buNone/>
            </a:pPr>
            <a:r>
              <a:rPr lang="en-GB" sz="1700" dirty="0">
                <a:latin typeface="Consolas" panose="020B0609020204030204" pitchFamily="49" charset="0"/>
              </a:rPr>
              <a:t>    }</a:t>
            </a:r>
          </a:p>
          <a:p>
            <a:pPr marL="0" indent="0">
              <a:buNone/>
            </a:pPr>
            <a:r>
              <a:rPr lang="en-GB" sz="1700" dirty="0">
                <a:latin typeface="Consolas" panose="020B0609020204030204" pitchFamily="49" charset="0"/>
              </a:rPr>
              <a:t>        </a:t>
            </a:r>
            <a:endParaRPr lang="el-GR" sz="1700" dirty="0"/>
          </a:p>
        </p:txBody>
      </p:sp>
    </p:spTree>
    <p:extLst>
      <p:ext uri="{BB962C8B-B14F-4D97-AF65-F5344CB8AC3E}">
        <p14:creationId xmlns:p14="http://schemas.microsoft.com/office/powerpoint/2010/main" val="400357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32660" y="1038686"/>
            <a:ext cx="10769520" cy="5819313"/>
          </a:xfrm>
        </p:spPr>
        <p:txBody>
          <a:bodyPr>
            <a:normAutofit fontScale="77500" lnSpcReduction="20000"/>
          </a:bodyPr>
          <a:lstStyle/>
          <a:p>
            <a:pPr marL="0" indent="0">
              <a:buNone/>
            </a:pPr>
            <a:r>
              <a:rPr lang="en-US" sz="3300" dirty="0" err="1"/>
              <a:t>Camera_Movement</a:t>
            </a:r>
            <a:r>
              <a:rPr lang="en-US" sz="3300" dirty="0"/>
              <a:t> Script: </a:t>
            </a:r>
            <a:r>
              <a:rPr lang="el-GR" sz="3300" dirty="0"/>
              <a:t>Συνέχεια</a:t>
            </a:r>
            <a:endParaRPr lang="en-US" sz="3300" dirty="0"/>
          </a:p>
          <a:p>
            <a:pPr marL="0" indent="0">
              <a:buNone/>
            </a:pPr>
            <a:r>
              <a:rPr lang="en-GB" sz="1900" dirty="0">
                <a:latin typeface="Consolas" panose="020B0609020204030204" pitchFamily="49" charset="0"/>
              </a:rPr>
              <a:t>void </a:t>
            </a:r>
            <a:r>
              <a:rPr lang="en-GB" sz="1900" dirty="0" err="1">
                <a:latin typeface="Consolas" panose="020B0609020204030204" pitchFamily="49" charset="0"/>
              </a:rPr>
              <a:t>getCameraRot</a:t>
            </a:r>
            <a:r>
              <a:rPr lang="en-GB" sz="1900" dirty="0">
                <a:latin typeface="Consolas" panose="020B0609020204030204" pitchFamily="49" charset="0"/>
              </a:rPr>
              <a:t>()</a:t>
            </a:r>
          </a:p>
          <a:p>
            <a:pPr marL="0" indent="0">
              <a:buNone/>
            </a:pPr>
            <a:r>
              <a:rPr lang="en-GB" sz="1900" dirty="0">
                <a:latin typeface="Consolas" panose="020B0609020204030204" pitchFamily="49" charset="0"/>
              </a:rPr>
              <a:t>    {</a:t>
            </a:r>
          </a:p>
          <a:p>
            <a:pPr marL="0" indent="0">
              <a:buNone/>
            </a:pPr>
            <a:r>
              <a:rPr lang="en-GB" sz="1900" dirty="0">
                <a:latin typeface="Consolas" panose="020B0609020204030204" pitchFamily="49" charset="0"/>
              </a:rPr>
              <a:t>        if(</a:t>
            </a:r>
            <a:r>
              <a:rPr lang="en-GB" sz="1900" dirty="0" err="1">
                <a:latin typeface="Consolas" panose="020B0609020204030204" pitchFamily="49" charset="0"/>
              </a:rPr>
              <a:t>Input.GetMouseButtonDown</a:t>
            </a:r>
            <a:r>
              <a:rPr lang="en-GB" sz="1900" dirty="0">
                <a:latin typeface="Consolas" panose="020B0609020204030204" pitchFamily="49" charset="0"/>
              </a:rPr>
              <a:t>(2))</a:t>
            </a:r>
          </a:p>
          <a:p>
            <a:pPr marL="0" indent="0">
              <a:buNone/>
            </a:pPr>
            <a:r>
              <a:rPr lang="en-GB" sz="1900" dirty="0">
                <a:latin typeface="Consolas" panose="020B0609020204030204" pitchFamily="49" charset="0"/>
              </a:rPr>
              <a:t>        {</a:t>
            </a:r>
          </a:p>
          <a:p>
            <a:pPr marL="0" indent="0">
              <a:buNone/>
            </a:pPr>
            <a:r>
              <a:rPr lang="en-GB" sz="1900" dirty="0">
                <a:latin typeface="Consolas" panose="020B0609020204030204" pitchFamily="49" charset="0"/>
              </a:rPr>
              <a:t>            rot1 = </a:t>
            </a:r>
            <a:r>
              <a:rPr lang="en-GB" sz="1900" dirty="0" err="1">
                <a:latin typeface="Consolas" panose="020B0609020204030204" pitchFamily="49" charset="0"/>
              </a:rPr>
              <a:t>Input.mousePosition</a:t>
            </a:r>
            <a:r>
              <a:rPr lang="en-GB" sz="1900" dirty="0">
                <a:latin typeface="Consolas" panose="020B0609020204030204" pitchFamily="49" charset="0"/>
              </a:rPr>
              <a:t>;</a:t>
            </a:r>
          </a:p>
          <a:p>
            <a:pPr marL="0" indent="0">
              <a:buNone/>
            </a:pPr>
            <a:endParaRPr lang="en-GB" sz="1900" dirty="0">
              <a:latin typeface="Consolas" panose="020B0609020204030204" pitchFamily="49" charset="0"/>
            </a:endParaRPr>
          </a:p>
          <a:p>
            <a:pPr marL="0" indent="0">
              <a:buNone/>
            </a:pPr>
            <a:r>
              <a:rPr lang="en-GB" sz="1900" dirty="0">
                <a:latin typeface="Consolas" panose="020B0609020204030204" pitchFamily="49" charset="0"/>
              </a:rPr>
              <a:t>        }</a:t>
            </a:r>
          </a:p>
          <a:p>
            <a:pPr marL="0" indent="0">
              <a:buNone/>
            </a:pPr>
            <a:r>
              <a:rPr lang="en-GB" sz="1900" dirty="0">
                <a:latin typeface="Consolas" panose="020B0609020204030204" pitchFamily="49" charset="0"/>
              </a:rPr>
              <a:t>        if(</a:t>
            </a:r>
            <a:r>
              <a:rPr lang="en-GB" sz="1900" dirty="0" err="1">
                <a:latin typeface="Consolas" panose="020B0609020204030204" pitchFamily="49" charset="0"/>
              </a:rPr>
              <a:t>Input.GetMouseButton</a:t>
            </a:r>
            <a:r>
              <a:rPr lang="en-GB" sz="1900" dirty="0">
                <a:latin typeface="Consolas" panose="020B0609020204030204" pitchFamily="49" charset="0"/>
              </a:rPr>
              <a:t>(2))</a:t>
            </a:r>
          </a:p>
          <a:p>
            <a:pPr marL="0" indent="0">
              <a:buNone/>
            </a:pPr>
            <a:r>
              <a:rPr lang="en-GB" sz="1900" dirty="0">
                <a:latin typeface="Consolas" panose="020B0609020204030204" pitchFamily="49" charset="0"/>
              </a:rPr>
              <a:t>        {</a:t>
            </a:r>
          </a:p>
          <a:p>
            <a:pPr marL="0" indent="0">
              <a:buNone/>
            </a:pPr>
            <a:r>
              <a:rPr lang="en-GB" sz="1900" dirty="0">
                <a:latin typeface="Consolas" panose="020B0609020204030204" pitchFamily="49" charset="0"/>
              </a:rPr>
              <a:t>            rot2 = </a:t>
            </a:r>
            <a:r>
              <a:rPr lang="en-GB" sz="1900" dirty="0" err="1">
                <a:latin typeface="Consolas" panose="020B0609020204030204" pitchFamily="49" charset="0"/>
              </a:rPr>
              <a:t>Input.mousePosition</a:t>
            </a:r>
            <a:r>
              <a:rPr lang="en-GB" sz="1900" dirty="0">
                <a:latin typeface="Consolas" panose="020B0609020204030204" pitchFamily="49" charset="0"/>
              </a:rPr>
              <a:t>;</a:t>
            </a:r>
          </a:p>
          <a:p>
            <a:pPr marL="0" indent="0">
              <a:buNone/>
            </a:pPr>
            <a:r>
              <a:rPr lang="en-GB" sz="1900" dirty="0">
                <a:latin typeface="Consolas" panose="020B0609020204030204" pitchFamily="49" charset="0"/>
              </a:rPr>
              <a:t>            float dx = (rot2 - rot1).x * </a:t>
            </a:r>
            <a:r>
              <a:rPr lang="en-GB" sz="1900" dirty="0" err="1">
                <a:latin typeface="Consolas" panose="020B0609020204030204" pitchFamily="49" charset="0"/>
              </a:rPr>
              <a:t>rotatespeed</a:t>
            </a:r>
            <a:r>
              <a:rPr lang="en-GB" sz="1900" dirty="0">
                <a:latin typeface="Consolas" panose="020B0609020204030204" pitchFamily="49" charset="0"/>
              </a:rPr>
              <a:t>;</a:t>
            </a:r>
          </a:p>
          <a:p>
            <a:pPr marL="0" indent="0">
              <a:buNone/>
            </a:pPr>
            <a:r>
              <a:rPr lang="en-GB" sz="1900" dirty="0">
                <a:latin typeface="Consolas" panose="020B0609020204030204" pitchFamily="49" charset="0"/>
              </a:rPr>
              <a:t>            float </a:t>
            </a:r>
            <a:r>
              <a:rPr lang="en-GB" sz="1900" dirty="0" err="1">
                <a:latin typeface="Consolas" panose="020B0609020204030204" pitchFamily="49" charset="0"/>
              </a:rPr>
              <a:t>dy</a:t>
            </a:r>
            <a:r>
              <a:rPr lang="en-GB" sz="1900" dirty="0">
                <a:latin typeface="Consolas" panose="020B0609020204030204" pitchFamily="49" charset="0"/>
              </a:rPr>
              <a:t> = (rot2 - rot1).y * </a:t>
            </a:r>
            <a:r>
              <a:rPr lang="en-GB" sz="1900" dirty="0" err="1">
                <a:latin typeface="Consolas" panose="020B0609020204030204" pitchFamily="49" charset="0"/>
              </a:rPr>
              <a:t>rotatespeed</a:t>
            </a:r>
            <a:r>
              <a:rPr lang="en-GB" sz="1900" dirty="0">
                <a:latin typeface="Consolas" panose="020B0609020204030204" pitchFamily="49" charset="0"/>
              </a:rPr>
              <a:t>;</a:t>
            </a:r>
          </a:p>
          <a:p>
            <a:pPr marL="0" indent="0">
              <a:buNone/>
            </a:pPr>
            <a:r>
              <a:rPr lang="fr-FR" sz="1900" dirty="0">
                <a:latin typeface="Consolas" panose="020B0609020204030204" pitchFamily="49" charset="0"/>
              </a:rPr>
              <a:t>            </a:t>
            </a:r>
            <a:r>
              <a:rPr lang="fr-FR" sz="1900" dirty="0" err="1">
                <a:latin typeface="Consolas" panose="020B0609020204030204" pitchFamily="49" charset="0"/>
              </a:rPr>
              <a:t>transform.rotation</a:t>
            </a:r>
            <a:r>
              <a:rPr lang="fr-FR" sz="1900" dirty="0">
                <a:latin typeface="Consolas" panose="020B0609020204030204" pitchFamily="49" charset="0"/>
              </a:rPr>
              <a:t> *= </a:t>
            </a:r>
            <a:r>
              <a:rPr lang="fr-FR" sz="1900" dirty="0" err="1">
                <a:latin typeface="Consolas" panose="020B0609020204030204" pitchFamily="49" charset="0"/>
              </a:rPr>
              <a:t>Quaternion.Euler</a:t>
            </a:r>
            <a:r>
              <a:rPr lang="fr-FR" sz="1900" dirty="0">
                <a:latin typeface="Consolas" panose="020B0609020204030204" pitchFamily="49" charset="0"/>
              </a:rPr>
              <a:t>(new Vector3(0, dx, 0));</a:t>
            </a:r>
          </a:p>
          <a:p>
            <a:pPr marL="0" indent="0">
              <a:buNone/>
            </a:pPr>
            <a:r>
              <a:rPr lang="en-GB" sz="1900" dirty="0">
                <a:latin typeface="Consolas" panose="020B0609020204030204" pitchFamily="49" charset="0"/>
              </a:rPr>
              <a:t>            </a:t>
            </a:r>
            <a:r>
              <a:rPr lang="en-GB" sz="1900" dirty="0" err="1">
                <a:latin typeface="Consolas" panose="020B0609020204030204" pitchFamily="49" charset="0"/>
              </a:rPr>
              <a:t>transform.GetChild</a:t>
            </a:r>
            <a:r>
              <a:rPr lang="en-GB" sz="1900" dirty="0">
                <a:latin typeface="Consolas" panose="020B0609020204030204" pitchFamily="49" charset="0"/>
              </a:rPr>
              <a:t>(0).</a:t>
            </a:r>
            <a:r>
              <a:rPr lang="en-GB" sz="1900" dirty="0" err="1">
                <a:latin typeface="Consolas" panose="020B0609020204030204" pitchFamily="49" charset="0"/>
              </a:rPr>
              <a:t>transform.rotation</a:t>
            </a:r>
            <a:r>
              <a:rPr lang="en-GB" sz="1900" dirty="0">
                <a:latin typeface="Consolas" panose="020B0609020204030204" pitchFamily="49" charset="0"/>
              </a:rPr>
              <a:t> *= </a:t>
            </a:r>
            <a:r>
              <a:rPr lang="en-GB" sz="1900" dirty="0" err="1">
                <a:latin typeface="Consolas" panose="020B0609020204030204" pitchFamily="49" charset="0"/>
              </a:rPr>
              <a:t>Quaternion.Euler</a:t>
            </a:r>
            <a:r>
              <a:rPr lang="en-GB" sz="1900" dirty="0">
                <a:latin typeface="Consolas" panose="020B0609020204030204" pitchFamily="49" charset="0"/>
              </a:rPr>
              <a:t>(new Vector3(-</a:t>
            </a:r>
            <a:r>
              <a:rPr lang="en-GB" sz="1900" dirty="0" err="1">
                <a:latin typeface="Consolas" panose="020B0609020204030204" pitchFamily="49" charset="0"/>
              </a:rPr>
              <a:t>dy</a:t>
            </a:r>
            <a:r>
              <a:rPr lang="en-GB" sz="1900" dirty="0">
                <a:latin typeface="Consolas" panose="020B0609020204030204" pitchFamily="49" charset="0"/>
              </a:rPr>
              <a:t>, 0, 0));</a:t>
            </a:r>
          </a:p>
          <a:p>
            <a:pPr marL="0" indent="0">
              <a:buNone/>
            </a:pPr>
            <a:r>
              <a:rPr lang="en-GB" sz="1900" dirty="0">
                <a:latin typeface="Consolas" panose="020B0609020204030204" pitchFamily="49" charset="0"/>
              </a:rPr>
              <a:t>        }</a:t>
            </a:r>
          </a:p>
          <a:p>
            <a:pPr marL="0" indent="0">
              <a:buNone/>
            </a:pPr>
            <a:r>
              <a:rPr lang="en-GB" sz="1900" dirty="0">
                <a:latin typeface="Consolas" panose="020B0609020204030204" pitchFamily="49" charset="0"/>
              </a:rPr>
              <a:t>    }</a:t>
            </a:r>
          </a:p>
          <a:p>
            <a:pPr marL="0" indent="0">
              <a:buNone/>
            </a:pPr>
            <a:r>
              <a:rPr lang="en-GB" sz="1900" dirty="0">
                <a:latin typeface="Consolas" panose="020B0609020204030204" pitchFamily="49" charset="0"/>
              </a:rPr>
              <a:t>}        </a:t>
            </a:r>
            <a:endParaRPr lang="el-GR" sz="1900" dirty="0"/>
          </a:p>
        </p:txBody>
      </p:sp>
    </p:spTree>
    <p:extLst>
      <p:ext uri="{BB962C8B-B14F-4D97-AF65-F5344CB8AC3E}">
        <p14:creationId xmlns:p14="http://schemas.microsoft.com/office/powerpoint/2010/main" val="467910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30144" y="736845"/>
            <a:ext cx="10769520" cy="5819313"/>
          </a:xfrm>
        </p:spPr>
        <p:txBody>
          <a:bodyPr>
            <a:normAutofit/>
          </a:bodyPr>
          <a:lstStyle/>
          <a:p>
            <a:pPr marL="0" indent="0">
              <a:buNone/>
            </a:pPr>
            <a:r>
              <a:rPr lang="en-US" sz="2800" dirty="0" err="1"/>
              <a:t>Camera_Movement</a:t>
            </a:r>
            <a:r>
              <a:rPr lang="en-US" sz="2800" dirty="0"/>
              <a:t> Script: </a:t>
            </a:r>
            <a:r>
              <a:rPr lang="el-GR" sz="2800" dirty="0"/>
              <a:t>Σύντομη Εξήγηση</a:t>
            </a:r>
          </a:p>
          <a:p>
            <a:pPr marL="0" indent="0">
              <a:buNone/>
            </a:pPr>
            <a:r>
              <a:rPr lang="el-GR" sz="1600" dirty="0"/>
              <a:t>	Στην αρχή της κλάσης ορίζω τις </a:t>
            </a:r>
            <a:r>
              <a:rPr lang="en-US" sz="1600" dirty="0"/>
              <a:t>speed, </a:t>
            </a:r>
            <a:r>
              <a:rPr lang="en-US" sz="1600" dirty="0" err="1"/>
              <a:t>zoomspeed</a:t>
            </a:r>
            <a:r>
              <a:rPr lang="en-US" sz="1600" dirty="0"/>
              <a:t>, </a:t>
            </a:r>
            <a:r>
              <a:rPr lang="en-US" sz="1600" dirty="0" err="1"/>
              <a:t>rotatespeed</a:t>
            </a:r>
            <a:r>
              <a:rPr lang="en-US" sz="1600" dirty="0"/>
              <a:t>, </a:t>
            </a:r>
            <a:r>
              <a:rPr lang="en-US" sz="1600" dirty="0" err="1"/>
              <a:t>maxheight</a:t>
            </a:r>
            <a:r>
              <a:rPr lang="en-US" sz="1600" dirty="0"/>
              <a:t>, </a:t>
            </a:r>
            <a:r>
              <a:rPr lang="en-US" sz="1600" dirty="0" err="1"/>
              <a:t>minheight</a:t>
            </a:r>
            <a:r>
              <a:rPr lang="en-US" sz="1600" dirty="0"/>
              <a:t>, rot1</a:t>
            </a:r>
            <a:r>
              <a:rPr lang="el-GR" sz="1600" dirty="0"/>
              <a:t> και</a:t>
            </a:r>
            <a:r>
              <a:rPr lang="en-US" sz="1600" dirty="0"/>
              <a:t> rot2</a:t>
            </a:r>
            <a:r>
              <a:rPr lang="el-GR" sz="1600" dirty="0"/>
              <a:t> για να χρησιμοποιήσω τις μεταβλητές τους αργότερα. Οι τιμές αυτές επιλέχθηκαν μέσω </a:t>
            </a:r>
            <a:r>
              <a:rPr lang="en-US" sz="1600" dirty="0"/>
              <a:t>trial and error </a:t>
            </a:r>
            <a:r>
              <a:rPr lang="el-GR" sz="1600" dirty="0"/>
              <a:t>και είναι τιμές που θεώρησα ότι είναι ικανοποιητικές, εκτός του </a:t>
            </a:r>
            <a:r>
              <a:rPr lang="en-US" sz="1600" dirty="0" err="1"/>
              <a:t>maxheight</a:t>
            </a:r>
            <a:r>
              <a:rPr lang="el-GR" sz="1600" dirty="0"/>
              <a:t> και</a:t>
            </a:r>
            <a:r>
              <a:rPr lang="en-US" sz="1600" dirty="0"/>
              <a:t> </a:t>
            </a:r>
            <a:r>
              <a:rPr lang="en-US" sz="1600" dirty="0" err="1"/>
              <a:t>minheight</a:t>
            </a:r>
            <a:r>
              <a:rPr lang="el-GR" sz="1600" dirty="0"/>
              <a:t>, καθώς αυτές είναι τιμές που όρισα λαμβάνοντας υπόψιν να μην είναι πολύ μακριά αλλά και να μην κάνει </a:t>
            </a:r>
            <a:r>
              <a:rPr lang="en-US" sz="1600" dirty="0"/>
              <a:t>clip</a:t>
            </a:r>
            <a:r>
              <a:rPr lang="el-GR" sz="1600" dirty="0"/>
              <a:t> μέσα στο έδαφος. </a:t>
            </a:r>
          </a:p>
          <a:p>
            <a:pPr marL="0" indent="0">
              <a:buNone/>
            </a:pPr>
            <a:r>
              <a:rPr lang="el-GR" sz="1600" dirty="0"/>
              <a:t>Μέσα στην </a:t>
            </a:r>
            <a:r>
              <a:rPr lang="en-US" sz="1600" dirty="0"/>
              <a:t>void update</a:t>
            </a:r>
            <a:r>
              <a:rPr lang="el-GR" sz="1600" dirty="0"/>
              <a:t> ελέγχουμε πρώτα αν πατήθηκε το </a:t>
            </a:r>
            <a:r>
              <a:rPr lang="en-US" sz="1600" dirty="0"/>
              <a:t>left shift </a:t>
            </a:r>
            <a:r>
              <a:rPr lang="el-GR" sz="1600" dirty="0"/>
              <a:t>για να πραγματοποιηθεί η επιτάχυνση και στην συνέχεια παίρνουμε τις ταχύτητες των μετακινήσεων, τις αποθηκεύουμε ως </a:t>
            </a:r>
            <a:r>
              <a:rPr lang="en-US" sz="1600" dirty="0"/>
              <a:t>horizontal</a:t>
            </a:r>
            <a:r>
              <a:rPr lang="el-GR" sz="1600" dirty="0"/>
              <a:t> </a:t>
            </a:r>
            <a:r>
              <a:rPr lang="en-US" sz="1600" dirty="0"/>
              <a:t>speed position </a:t>
            </a:r>
            <a:r>
              <a:rPr lang="el-GR" sz="1600" dirty="0"/>
              <a:t>και </a:t>
            </a:r>
            <a:r>
              <a:rPr lang="en-US" sz="1600" dirty="0"/>
              <a:t>vertical speed position</a:t>
            </a:r>
            <a:r>
              <a:rPr lang="el-GR" sz="1600" dirty="0"/>
              <a:t> και κάνουμε μερικούς ελέγχους για να δούμε αν περνάμε κάποια όρια (μέγιστο ύψος , ελάχιστο ύψος).</a:t>
            </a:r>
          </a:p>
          <a:p>
            <a:pPr marL="0" indent="0">
              <a:buNone/>
            </a:pPr>
            <a:r>
              <a:rPr lang="el-GR" sz="1600" dirty="0"/>
              <a:t>Στην συνέχεια ορίζουμε κάποιες μεταβλητές τύπου </a:t>
            </a:r>
            <a:r>
              <a:rPr lang="en-US" sz="1600" dirty="0"/>
              <a:t>vector3</a:t>
            </a:r>
            <a:r>
              <a:rPr lang="el-GR" sz="1600" dirty="0"/>
              <a:t> περνάμε τις τιμές που αποθηκεύσαμε πριν  κάνουμε τις απαραίτητες πράξεις, ώστε να έχουμε μετατόπιση και μετά κάνουμε </a:t>
            </a:r>
            <a:r>
              <a:rPr lang="en-US" sz="1600" dirty="0"/>
              <a:t>update</a:t>
            </a:r>
            <a:r>
              <a:rPr lang="el-GR" sz="1600" dirty="0"/>
              <a:t> με </a:t>
            </a:r>
            <a:r>
              <a:rPr lang="en-US" sz="1600" dirty="0"/>
              <a:t>new position</a:t>
            </a:r>
            <a:r>
              <a:rPr lang="el-GR" sz="1600" dirty="0"/>
              <a:t>. Τέλος, καλείται η</a:t>
            </a:r>
            <a:r>
              <a:rPr lang="en-US" sz="1600" dirty="0"/>
              <a:t> </a:t>
            </a:r>
            <a:r>
              <a:rPr lang="en-US" sz="1600" dirty="0" err="1"/>
              <a:t>getCameraRot</a:t>
            </a:r>
            <a:r>
              <a:rPr lang="el-GR" sz="1600" dirty="0"/>
              <a:t>  όπου ελέγχεται αν πατήθηκε το </a:t>
            </a:r>
            <a:r>
              <a:rPr lang="en-US" sz="1600" dirty="0" err="1"/>
              <a:t>scrollwheel</a:t>
            </a:r>
            <a:r>
              <a:rPr lang="el-GR" sz="1600" dirty="0"/>
              <a:t> ώστε να ενεργοποιηθεί η περιστροφή ή αλλιώς </a:t>
            </a:r>
            <a:r>
              <a:rPr lang="en-US" sz="1600" dirty="0"/>
              <a:t>rotate.</a:t>
            </a:r>
            <a:r>
              <a:rPr lang="el-GR" sz="1600" dirty="0"/>
              <a:t> </a:t>
            </a:r>
          </a:p>
        </p:txBody>
      </p:sp>
    </p:spTree>
    <p:extLst>
      <p:ext uri="{BB962C8B-B14F-4D97-AF65-F5344CB8AC3E}">
        <p14:creationId xmlns:p14="http://schemas.microsoft.com/office/powerpoint/2010/main" val="2504166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0CAC-ACC9-41C2-A8AE-EE713DA80331}"/>
              </a:ext>
            </a:extLst>
          </p:cNvPr>
          <p:cNvSpPr>
            <a:spLocks noGrp="1"/>
          </p:cNvSpPr>
          <p:nvPr>
            <p:ph type="title"/>
          </p:nvPr>
        </p:nvSpPr>
        <p:spPr>
          <a:xfrm>
            <a:off x="1154953" y="530540"/>
            <a:ext cx="3401064" cy="605161"/>
          </a:xfrm>
        </p:spPr>
        <p:txBody>
          <a:bodyPr/>
          <a:lstStyle/>
          <a:p>
            <a:pPr algn="ctr"/>
            <a:r>
              <a:rPr lang="el-GR" sz="3200" dirty="0"/>
              <a:t>Ανάπτυξη</a:t>
            </a:r>
            <a:endParaRPr lang="en-GB" sz="3200" dirty="0"/>
          </a:p>
        </p:txBody>
      </p:sp>
      <p:pic>
        <p:nvPicPr>
          <p:cNvPr id="6" name="Content Placeholder 5">
            <a:extLst>
              <a:ext uri="{FF2B5EF4-FFF2-40B4-BE49-F238E27FC236}">
                <a16:creationId xmlns:a16="http://schemas.microsoft.com/office/drawing/2014/main" id="{63977B69-2728-4DC7-80D3-C85D9DABE0F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222199" y="189619"/>
            <a:ext cx="4113512" cy="2980960"/>
          </a:xfrm>
        </p:spPr>
      </p:pic>
      <p:sp>
        <p:nvSpPr>
          <p:cNvPr id="4" name="Text Placeholder 3">
            <a:extLst>
              <a:ext uri="{FF2B5EF4-FFF2-40B4-BE49-F238E27FC236}">
                <a16:creationId xmlns:a16="http://schemas.microsoft.com/office/drawing/2014/main" id="{49C027EE-A0F7-4982-BA90-FFF79342D095}"/>
              </a:ext>
            </a:extLst>
          </p:cNvPr>
          <p:cNvSpPr>
            <a:spLocks noGrp="1"/>
          </p:cNvSpPr>
          <p:nvPr>
            <p:ph type="body" sz="half" idx="2"/>
          </p:nvPr>
        </p:nvSpPr>
        <p:spPr>
          <a:xfrm>
            <a:off x="532660" y="1447799"/>
            <a:ext cx="5367839" cy="5237085"/>
          </a:xfrm>
        </p:spPr>
        <p:txBody>
          <a:bodyPr>
            <a:normAutofit/>
          </a:bodyPr>
          <a:lstStyle/>
          <a:p>
            <a:r>
              <a:rPr lang="en-US" sz="1600" dirty="0" err="1"/>
              <a:t>PlayerBuildings</a:t>
            </a:r>
            <a:r>
              <a:rPr lang="en-US" sz="1600" dirty="0"/>
              <a:t>/</a:t>
            </a:r>
            <a:r>
              <a:rPr lang="en-US" sz="1600" dirty="0" err="1"/>
              <a:t>PlayerUnits</a:t>
            </a:r>
            <a:r>
              <a:rPr lang="en-US" sz="1600" dirty="0"/>
              <a:t> </a:t>
            </a:r>
            <a:r>
              <a:rPr lang="el-GR" sz="1600" dirty="0"/>
              <a:t> και </a:t>
            </a:r>
            <a:r>
              <a:rPr lang="en-US" sz="1600" dirty="0" err="1"/>
              <a:t>EnemyUnits</a:t>
            </a:r>
            <a:r>
              <a:rPr lang="en-US" sz="1600" dirty="0"/>
              <a:t>:</a:t>
            </a:r>
          </a:p>
          <a:p>
            <a:r>
              <a:rPr lang="en-US" sz="1600" dirty="0"/>
              <a:t>	</a:t>
            </a:r>
            <a:r>
              <a:rPr lang="el-GR" sz="1600" dirty="0"/>
              <a:t>Τα αντικείμενα </a:t>
            </a:r>
            <a:r>
              <a:rPr lang="en-US" sz="1600" dirty="0" err="1"/>
              <a:t>PlayerBuildings</a:t>
            </a:r>
            <a:r>
              <a:rPr lang="en-US" sz="1600" dirty="0"/>
              <a:t>,</a:t>
            </a:r>
            <a:r>
              <a:rPr lang="el-GR" sz="1600" dirty="0"/>
              <a:t> </a:t>
            </a:r>
            <a:r>
              <a:rPr lang="en-US" sz="1600" dirty="0" err="1"/>
              <a:t>PlayerUnits</a:t>
            </a:r>
            <a:r>
              <a:rPr lang="en-US" sz="1600" dirty="0"/>
              <a:t>,</a:t>
            </a:r>
            <a:r>
              <a:rPr lang="el-GR" sz="1600" dirty="0"/>
              <a:t> </a:t>
            </a:r>
            <a:r>
              <a:rPr lang="en-US" sz="1600" dirty="0" err="1"/>
              <a:t>EnemyUnits</a:t>
            </a:r>
            <a:r>
              <a:rPr lang="el-GR" sz="1600" dirty="0"/>
              <a:t> είναι τύπου </a:t>
            </a:r>
            <a:r>
              <a:rPr lang="en-US" sz="1600" dirty="0"/>
              <a:t>empty game objects</a:t>
            </a:r>
            <a:r>
              <a:rPr lang="el-GR" sz="1600" dirty="0"/>
              <a:t> και χρησιμοποιούνται για την ομαδοποίηση των μοντέλων σε εχθρικά και φιλικά κτήρια και μονάδες. Κάθε κατηγορία (φιλικά κτήρια, φιλικές μονάδες, εχθρικές μονάδες, εχθρικά κτήρια) έχει και άλλες υποκατηγορίες για την καλύτερη οργάνωση-ομαδοποίηση. Πιο συγκεκριμένα τα κτήρια χωρίζονται σε </a:t>
            </a:r>
            <a:r>
              <a:rPr lang="en-US" sz="1600" dirty="0"/>
              <a:t>Barracks, Altar of Heroes, farms, </a:t>
            </a:r>
            <a:r>
              <a:rPr lang="en-US" sz="1600" dirty="0" err="1"/>
              <a:t>Alchemys</a:t>
            </a:r>
            <a:r>
              <a:rPr lang="en-US" sz="1600" dirty="0"/>
              <a:t>, Mines, Defenses, Town of Halls. </a:t>
            </a:r>
            <a:r>
              <a:rPr lang="el-GR" sz="1600" dirty="0"/>
              <a:t>Για τις μονάδες πάει ως εξής:</a:t>
            </a:r>
            <a:r>
              <a:rPr lang="en-US" sz="1600" dirty="0"/>
              <a:t> soldiers,</a:t>
            </a:r>
            <a:r>
              <a:rPr lang="el-GR" sz="1600" dirty="0"/>
              <a:t> </a:t>
            </a:r>
            <a:r>
              <a:rPr lang="en-US" sz="1600" dirty="0"/>
              <a:t>peasants, shooters, elites, sergeants, commands, healers, </a:t>
            </a:r>
            <a:r>
              <a:rPr lang="en-US" sz="1600" dirty="0" err="1"/>
              <a:t>heros</a:t>
            </a:r>
            <a:r>
              <a:rPr lang="el-GR" sz="1600" dirty="0"/>
              <a:t> και </a:t>
            </a:r>
            <a:r>
              <a:rPr lang="en-US" sz="1600" dirty="0"/>
              <a:t>heros1</a:t>
            </a:r>
            <a:r>
              <a:rPr lang="el-GR" sz="1600" dirty="0"/>
              <a:t>. Έτσι όποτε κάτι κάνει </a:t>
            </a:r>
            <a:r>
              <a:rPr lang="en-US" sz="1600" dirty="0"/>
              <a:t>spawn </a:t>
            </a:r>
            <a:r>
              <a:rPr lang="el-GR" sz="1600" dirty="0"/>
              <a:t> στο </a:t>
            </a:r>
            <a:r>
              <a:rPr lang="en-US" sz="1600" dirty="0"/>
              <a:t>game </a:t>
            </a:r>
            <a:r>
              <a:rPr lang="el-GR" sz="1600" dirty="0"/>
              <a:t>θα «αποθηκεύεται» στην σωστή κατηγορία, για παράδειγμα αν το </a:t>
            </a:r>
            <a:r>
              <a:rPr lang="en-US" sz="1600" dirty="0"/>
              <a:t>Town Hall </a:t>
            </a:r>
            <a:r>
              <a:rPr lang="el-GR" sz="1600" dirty="0"/>
              <a:t>του παίκτη παράγει 2 </a:t>
            </a:r>
            <a:r>
              <a:rPr lang="en-US" sz="1600" dirty="0"/>
              <a:t>peasants</a:t>
            </a:r>
            <a:r>
              <a:rPr lang="el-GR" sz="1600" dirty="0"/>
              <a:t>, αυτοί θα τοποθετηθούν ως εξής: </a:t>
            </a:r>
            <a:r>
              <a:rPr lang="en-US" sz="1600" dirty="0" err="1"/>
              <a:t>PlayerUnits</a:t>
            </a:r>
            <a:r>
              <a:rPr lang="en-US" sz="1600" dirty="0"/>
              <a:t>-&gt;Peasants-&gt;peasant1,peasant2</a:t>
            </a:r>
            <a:r>
              <a:rPr lang="el-GR" sz="1600" dirty="0"/>
              <a:t>.</a:t>
            </a:r>
            <a:endParaRPr lang="en-US" sz="1600" dirty="0"/>
          </a:p>
          <a:p>
            <a:r>
              <a:rPr lang="en-US" sz="1600" dirty="0"/>
              <a:t>  	</a:t>
            </a:r>
            <a:endParaRPr lang="el-GR" sz="1600" dirty="0"/>
          </a:p>
        </p:txBody>
      </p:sp>
      <p:pic>
        <p:nvPicPr>
          <p:cNvPr id="5" name="Picture 4" descr="A picture containing text&#10;&#10;Description automatically generated">
            <a:extLst>
              <a:ext uri="{FF2B5EF4-FFF2-40B4-BE49-F238E27FC236}">
                <a16:creationId xmlns:a16="http://schemas.microsoft.com/office/drawing/2014/main" id="{155FAAE2-9111-4A1A-BE23-DA5CEAFDB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881" y="2072678"/>
            <a:ext cx="3101609" cy="4221846"/>
          </a:xfrm>
          <a:prstGeom prst="rect">
            <a:avLst/>
          </a:prstGeom>
        </p:spPr>
      </p:pic>
    </p:spTree>
    <p:extLst>
      <p:ext uri="{BB962C8B-B14F-4D97-AF65-F5344CB8AC3E}">
        <p14:creationId xmlns:p14="http://schemas.microsoft.com/office/powerpoint/2010/main" val="1301263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0CAC-ACC9-41C2-A8AE-EE713DA80331}"/>
              </a:ext>
            </a:extLst>
          </p:cNvPr>
          <p:cNvSpPr>
            <a:spLocks noGrp="1"/>
          </p:cNvSpPr>
          <p:nvPr>
            <p:ph type="title"/>
          </p:nvPr>
        </p:nvSpPr>
        <p:spPr>
          <a:xfrm>
            <a:off x="1154953" y="530540"/>
            <a:ext cx="3401064" cy="605161"/>
          </a:xfrm>
        </p:spPr>
        <p:txBody>
          <a:bodyPr/>
          <a:lstStyle/>
          <a:p>
            <a:pPr algn="ctr"/>
            <a:r>
              <a:rPr lang="el-GR" sz="3200" dirty="0"/>
              <a:t>Ανάπτυξη</a:t>
            </a:r>
            <a:endParaRPr lang="en-GB" sz="3200" dirty="0"/>
          </a:p>
        </p:txBody>
      </p:sp>
      <p:pic>
        <p:nvPicPr>
          <p:cNvPr id="6" name="Content Placeholder 5">
            <a:extLst>
              <a:ext uri="{FF2B5EF4-FFF2-40B4-BE49-F238E27FC236}">
                <a16:creationId xmlns:a16="http://schemas.microsoft.com/office/drawing/2014/main" id="{63977B69-2728-4DC7-80D3-C85D9DABE0F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096000" y="0"/>
            <a:ext cx="3541210" cy="5646855"/>
          </a:xfrm>
        </p:spPr>
      </p:pic>
      <p:sp>
        <p:nvSpPr>
          <p:cNvPr id="4" name="Text Placeholder 3">
            <a:extLst>
              <a:ext uri="{FF2B5EF4-FFF2-40B4-BE49-F238E27FC236}">
                <a16:creationId xmlns:a16="http://schemas.microsoft.com/office/drawing/2014/main" id="{49C027EE-A0F7-4982-BA90-FFF79342D095}"/>
              </a:ext>
            </a:extLst>
          </p:cNvPr>
          <p:cNvSpPr>
            <a:spLocks noGrp="1"/>
          </p:cNvSpPr>
          <p:nvPr>
            <p:ph type="body" sz="half" idx="2"/>
          </p:nvPr>
        </p:nvSpPr>
        <p:spPr>
          <a:xfrm>
            <a:off x="532660" y="1447799"/>
            <a:ext cx="5367839" cy="5237085"/>
          </a:xfrm>
        </p:spPr>
        <p:txBody>
          <a:bodyPr>
            <a:normAutofit/>
          </a:bodyPr>
          <a:lstStyle/>
          <a:p>
            <a:r>
              <a:rPr lang="en-US" sz="2800" dirty="0" err="1"/>
              <a:t>GameController</a:t>
            </a:r>
            <a:endParaRPr lang="en-US" sz="1600" dirty="0"/>
          </a:p>
          <a:p>
            <a:r>
              <a:rPr lang="en-US" sz="1600" dirty="0"/>
              <a:t> 	</a:t>
            </a:r>
            <a:r>
              <a:rPr lang="el-GR" sz="1600" dirty="0"/>
              <a:t> Το </a:t>
            </a:r>
            <a:r>
              <a:rPr lang="en-US" sz="1600" dirty="0" err="1"/>
              <a:t>gamecontrolelr</a:t>
            </a:r>
            <a:r>
              <a:rPr lang="en-US" sz="1600" dirty="0"/>
              <a:t> </a:t>
            </a:r>
            <a:r>
              <a:rPr lang="el-GR" sz="1600" dirty="0"/>
              <a:t>είναι </a:t>
            </a:r>
            <a:r>
              <a:rPr lang="en-US" sz="1600" dirty="0" err="1"/>
              <a:t>emptry</a:t>
            </a:r>
            <a:r>
              <a:rPr lang="en-US" sz="1600" dirty="0"/>
              <a:t> game object </a:t>
            </a:r>
            <a:r>
              <a:rPr lang="el-GR" sz="1600" dirty="0"/>
              <a:t>και περιέχει μέσα του άλλο ένα</a:t>
            </a:r>
            <a:r>
              <a:rPr lang="en-US" sz="1600" dirty="0"/>
              <a:t> empty game</a:t>
            </a:r>
            <a:r>
              <a:rPr lang="el-GR" sz="1600" dirty="0"/>
              <a:t> </a:t>
            </a:r>
            <a:r>
              <a:rPr lang="en-US" sz="1600" dirty="0"/>
              <a:t>object</a:t>
            </a:r>
            <a:r>
              <a:rPr lang="el-GR" sz="1600" dirty="0"/>
              <a:t> το</a:t>
            </a:r>
            <a:r>
              <a:rPr lang="en-US" sz="1600" dirty="0"/>
              <a:t> </a:t>
            </a:r>
            <a:r>
              <a:rPr lang="en-US" sz="1600" dirty="0" err="1"/>
              <a:t>Player_Manager</a:t>
            </a:r>
            <a:r>
              <a:rPr lang="el-GR" sz="1600" dirty="0"/>
              <a:t>. Αυτά περιέχουν μερικά </a:t>
            </a:r>
            <a:r>
              <a:rPr lang="en-US" sz="1600" dirty="0"/>
              <a:t>scripts</a:t>
            </a:r>
            <a:r>
              <a:rPr lang="el-GR" sz="1600" dirty="0"/>
              <a:t>. Πιο</a:t>
            </a:r>
            <a:r>
              <a:rPr lang="en-US" sz="1600" dirty="0"/>
              <a:t> </a:t>
            </a:r>
            <a:r>
              <a:rPr lang="el-GR" sz="1600" dirty="0"/>
              <a:t>συγκεκριμένα το </a:t>
            </a:r>
            <a:r>
              <a:rPr lang="en-US" sz="1600" dirty="0" err="1"/>
              <a:t>play_manager</a:t>
            </a:r>
            <a:r>
              <a:rPr lang="en-US" sz="1600" dirty="0"/>
              <a:t> </a:t>
            </a:r>
            <a:r>
              <a:rPr lang="el-GR" sz="1600" dirty="0"/>
              <a:t>περιέχει το </a:t>
            </a:r>
            <a:r>
              <a:rPr lang="en-US" sz="1600" dirty="0"/>
              <a:t>script </a:t>
            </a:r>
            <a:r>
              <a:rPr lang="en-US" sz="1600" dirty="0" err="1"/>
              <a:t>Player_Manager</a:t>
            </a:r>
            <a:r>
              <a:rPr lang="el-GR" sz="1600" dirty="0"/>
              <a:t> που βασικός σκοπός του είναι να διαβάζει τα 3</a:t>
            </a:r>
            <a:r>
              <a:rPr lang="en-US" sz="1600" dirty="0"/>
              <a:t> objects </a:t>
            </a:r>
            <a:r>
              <a:rPr lang="el-GR" sz="1600" dirty="0"/>
              <a:t>που αναφέρθηκαν πριν (</a:t>
            </a:r>
            <a:r>
              <a:rPr lang="en-US" sz="1600" dirty="0" err="1"/>
              <a:t>PlayerUnits</a:t>
            </a:r>
            <a:r>
              <a:rPr lang="en-US" sz="1600" dirty="0"/>
              <a:t>,</a:t>
            </a:r>
            <a:r>
              <a:rPr lang="el-GR" sz="1600" dirty="0"/>
              <a:t> </a:t>
            </a:r>
            <a:r>
              <a:rPr lang="en-US" sz="1600" dirty="0" err="1"/>
              <a:t>EnemyUnits</a:t>
            </a:r>
            <a:r>
              <a:rPr lang="en-US" sz="1600" dirty="0"/>
              <a:t>,</a:t>
            </a:r>
            <a:r>
              <a:rPr lang="el-GR" sz="1600" dirty="0"/>
              <a:t> </a:t>
            </a:r>
            <a:r>
              <a:rPr lang="en-US" sz="1600" dirty="0" err="1"/>
              <a:t>PlayerBuildings</a:t>
            </a:r>
            <a:r>
              <a:rPr lang="en-US" sz="1600" dirty="0"/>
              <a:t>)</a:t>
            </a:r>
            <a:r>
              <a:rPr lang="el-GR" sz="1600" dirty="0"/>
              <a:t>, ώστε να μπορεί</a:t>
            </a:r>
            <a:r>
              <a:rPr lang="en-US" sz="1600" dirty="0"/>
              <a:t> </a:t>
            </a:r>
            <a:r>
              <a:rPr lang="el-GR" sz="1600" dirty="0"/>
              <a:t>το παιχνίδι να αναγνωρίζει ποιο  κτήριο ή ποια μονάδα είναι φιλική/φιλικό ή εχθρική/εχθρικό. Όπως φαίνεται στην φωτογραφία υπάρχουν 3 πεδία εκεί μέσα με τα ονόματα </a:t>
            </a:r>
            <a:r>
              <a:rPr lang="en-US" sz="1600" dirty="0"/>
              <a:t>Player Units, Enemy Units, Player Buildings </a:t>
            </a:r>
            <a:r>
              <a:rPr lang="el-GR" sz="1600" dirty="0"/>
              <a:t>και εκεί μέσα πέρασα τα </a:t>
            </a:r>
            <a:r>
              <a:rPr lang="en-US" sz="1600" dirty="0"/>
              <a:t> 3 </a:t>
            </a:r>
            <a:r>
              <a:rPr lang="el-GR" sz="1600" dirty="0" err="1"/>
              <a:t>συνωνόματα</a:t>
            </a:r>
            <a:r>
              <a:rPr lang="el-GR" sz="1600" dirty="0"/>
              <a:t> </a:t>
            </a:r>
            <a:r>
              <a:rPr lang="en-US" sz="1600" dirty="0"/>
              <a:t>empty objects </a:t>
            </a:r>
            <a:r>
              <a:rPr lang="el-GR" sz="1600" dirty="0"/>
              <a:t> για να διαβάζει σε αυτά ότι ψάχνει. </a:t>
            </a:r>
          </a:p>
          <a:p>
            <a:r>
              <a:rPr lang="el-GR" sz="1600" dirty="0"/>
              <a:t>Το</a:t>
            </a:r>
            <a:r>
              <a:rPr lang="en-US" sz="1600" dirty="0"/>
              <a:t> script</a:t>
            </a:r>
            <a:r>
              <a:rPr lang="el-GR" sz="1600" dirty="0"/>
              <a:t> δίνεται παρακάτω.</a:t>
            </a:r>
          </a:p>
          <a:p>
            <a:endParaRPr lang="en-US" sz="2800" dirty="0"/>
          </a:p>
          <a:p>
            <a:endParaRPr lang="el-GR" sz="1600" dirty="0"/>
          </a:p>
        </p:txBody>
      </p:sp>
      <p:pic>
        <p:nvPicPr>
          <p:cNvPr id="5" name="Picture 4" descr="A screenshot of a computer&#10;&#10;Description automatically generated with medium confidence">
            <a:extLst>
              <a:ext uri="{FF2B5EF4-FFF2-40B4-BE49-F238E27FC236}">
                <a16:creationId xmlns:a16="http://schemas.microsoft.com/office/drawing/2014/main" id="{9851EB1A-A504-4174-8F23-276FD286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043" y="3302295"/>
            <a:ext cx="4975407" cy="1110659"/>
          </a:xfrm>
          <a:prstGeom prst="rect">
            <a:avLst/>
          </a:prstGeom>
        </p:spPr>
      </p:pic>
    </p:spTree>
    <p:extLst>
      <p:ext uri="{BB962C8B-B14F-4D97-AF65-F5344CB8AC3E}">
        <p14:creationId xmlns:p14="http://schemas.microsoft.com/office/powerpoint/2010/main" val="1176330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30144" y="736845"/>
            <a:ext cx="10769520" cy="5819313"/>
          </a:xfrm>
        </p:spPr>
        <p:txBody>
          <a:bodyPr>
            <a:normAutofit/>
          </a:bodyPr>
          <a:lstStyle/>
          <a:p>
            <a:pPr marL="0" indent="0">
              <a:buNone/>
            </a:pPr>
            <a:r>
              <a:rPr lang="en-US" sz="1600" dirty="0" err="1"/>
              <a:t>Player_Manager</a:t>
            </a:r>
            <a:r>
              <a:rPr lang="en-US" sz="1600" dirty="0"/>
              <a:t> Script:</a:t>
            </a:r>
          </a:p>
          <a:p>
            <a:pPr marL="0" indent="0">
              <a:buNone/>
            </a:pPr>
            <a:endParaRPr lang="en-GB" sz="1600" dirty="0">
              <a:latin typeface="Consolas" panose="020B0609020204030204" pitchFamily="49" charset="0"/>
            </a:endParaRPr>
          </a:p>
          <a:p>
            <a:pPr marL="0" indent="0">
              <a:buNone/>
            </a:pPr>
            <a:endParaRPr lang="en-GB" sz="1600" dirty="0">
              <a:latin typeface="Consolas" panose="020B0609020204030204" pitchFamily="49" charset="0"/>
            </a:endParaRPr>
          </a:p>
          <a:p>
            <a:pPr marL="0" indent="0">
              <a:buNone/>
            </a:pPr>
            <a:r>
              <a:rPr lang="en-GB" sz="1600" dirty="0">
                <a:latin typeface="Consolas" panose="020B0609020204030204" pitchFamily="49" charset="0"/>
              </a:rPr>
              <a:t>namespace </a:t>
            </a:r>
            <a:r>
              <a:rPr lang="en-GB" sz="1600" dirty="0" err="1">
                <a:latin typeface="Consolas" panose="020B0609020204030204" pitchFamily="49" charset="0"/>
              </a:rPr>
              <a:t>RTS.FDG.Player</a:t>
            </a:r>
            <a:endParaRPr lang="en-GB" sz="1600" dirty="0">
              <a:latin typeface="Consolas" panose="020B0609020204030204" pitchFamily="49" charset="0"/>
            </a:endParaRPr>
          </a:p>
          <a:p>
            <a:pPr marL="0" indent="0">
              <a:buNone/>
            </a:pPr>
            <a:r>
              <a:rPr lang="en-GB" sz="1600" dirty="0">
                <a:latin typeface="Consolas" panose="020B0609020204030204" pitchFamily="49" charset="0"/>
              </a:rPr>
              <a:t>{</a:t>
            </a:r>
          </a:p>
          <a:p>
            <a:pPr marL="0" indent="0">
              <a:buNone/>
            </a:pPr>
            <a:r>
              <a:rPr lang="en-GB" sz="1600" dirty="0">
                <a:latin typeface="Consolas" panose="020B0609020204030204" pitchFamily="49" charset="0"/>
              </a:rPr>
              <a:t>    public class </a:t>
            </a:r>
            <a:r>
              <a:rPr lang="en-GB" sz="1600" dirty="0" err="1">
                <a:latin typeface="Consolas" panose="020B0609020204030204" pitchFamily="49" charset="0"/>
              </a:rPr>
              <a:t>Player_Manager</a:t>
            </a:r>
            <a:r>
              <a:rPr lang="en-GB" sz="1600" dirty="0">
                <a:latin typeface="Consolas" panose="020B0609020204030204" pitchFamily="49" charset="0"/>
              </a:rPr>
              <a:t> : </a:t>
            </a:r>
            <a:r>
              <a:rPr lang="en-GB" sz="1600" dirty="0" err="1">
                <a:latin typeface="Consolas" panose="020B0609020204030204" pitchFamily="49" charset="0"/>
              </a:rPr>
              <a:t>MonoBehaviour</a:t>
            </a:r>
            <a:endParaRPr lang="en-GB" sz="1600" dirty="0">
              <a:latin typeface="Consolas" panose="020B0609020204030204" pitchFamily="49" charset="0"/>
            </a:endParaRP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public static </a:t>
            </a:r>
            <a:r>
              <a:rPr lang="en-GB" sz="1600" dirty="0" err="1">
                <a:latin typeface="Consolas" panose="020B0609020204030204" pitchFamily="49" charset="0"/>
              </a:rPr>
              <a:t>Player_Manager</a:t>
            </a:r>
            <a:r>
              <a:rPr lang="en-GB" sz="1600" dirty="0">
                <a:latin typeface="Consolas" panose="020B0609020204030204" pitchFamily="49" charset="0"/>
              </a:rPr>
              <a:t> instance;</a:t>
            </a:r>
          </a:p>
          <a:p>
            <a:pPr marL="0" indent="0">
              <a:buNone/>
            </a:pPr>
            <a:endParaRPr lang="en-GB" sz="1600" dirty="0">
              <a:latin typeface="Consolas" panose="020B0609020204030204" pitchFamily="49" charset="0"/>
            </a:endParaRPr>
          </a:p>
          <a:p>
            <a:pPr marL="0" indent="0">
              <a:buNone/>
            </a:pPr>
            <a:r>
              <a:rPr lang="en-GB" sz="1600" dirty="0">
                <a:latin typeface="Consolas" panose="020B0609020204030204" pitchFamily="49" charset="0"/>
              </a:rPr>
              <a:t>        public Transform </a:t>
            </a:r>
            <a:r>
              <a:rPr lang="en-GB" sz="1600" dirty="0" err="1">
                <a:latin typeface="Consolas" panose="020B0609020204030204" pitchFamily="49" charset="0"/>
              </a:rPr>
              <a:t>playerUnits</a:t>
            </a:r>
            <a:r>
              <a:rPr lang="en-GB" sz="1600" dirty="0">
                <a:latin typeface="Consolas" panose="020B0609020204030204" pitchFamily="49" charset="0"/>
              </a:rPr>
              <a:t>;</a:t>
            </a:r>
          </a:p>
          <a:p>
            <a:pPr marL="0" indent="0">
              <a:buNone/>
            </a:pPr>
            <a:r>
              <a:rPr lang="en-GB" sz="1600" dirty="0">
                <a:latin typeface="Consolas" panose="020B0609020204030204" pitchFamily="49" charset="0"/>
              </a:rPr>
              <a:t>        public Transform </a:t>
            </a:r>
            <a:r>
              <a:rPr lang="en-GB" sz="1600" dirty="0" err="1">
                <a:latin typeface="Consolas" panose="020B0609020204030204" pitchFamily="49" charset="0"/>
              </a:rPr>
              <a:t>enemyUnits</a:t>
            </a:r>
            <a:r>
              <a:rPr lang="en-GB" sz="1600" dirty="0">
                <a:latin typeface="Consolas" panose="020B0609020204030204" pitchFamily="49" charset="0"/>
              </a:rPr>
              <a:t>;</a:t>
            </a:r>
          </a:p>
          <a:p>
            <a:pPr marL="0" indent="0">
              <a:buNone/>
            </a:pPr>
            <a:endParaRPr lang="en-GB" sz="1600" dirty="0">
              <a:latin typeface="Consolas" panose="020B0609020204030204" pitchFamily="49" charset="0"/>
            </a:endParaRPr>
          </a:p>
          <a:p>
            <a:pPr marL="0" indent="0">
              <a:buNone/>
            </a:pPr>
            <a:r>
              <a:rPr lang="en-GB" sz="1600" dirty="0">
                <a:latin typeface="Consolas" panose="020B0609020204030204" pitchFamily="49" charset="0"/>
              </a:rPr>
              <a:t>        public Transform </a:t>
            </a:r>
            <a:r>
              <a:rPr lang="en-GB" sz="1600" dirty="0" err="1">
                <a:latin typeface="Consolas" panose="020B0609020204030204" pitchFamily="49" charset="0"/>
              </a:rPr>
              <a:t>playerBuilding</a:t>
            </a:r>
            <a:r>
              <a:rPr lang="en-GB" sz="1600" dirty="0">
                <a:latin typeface="Consolas" panose="020B0609020204030204" pitchFamily="49" charset="0"/>
              </a:rPr>
              <a:t>;</a:t>
            </a:r>
            <a:endParaRPr lang="en-US" sz="1600" dirty="0"/>
          </a:p>
        </p:txBody>
      </p:sp>
    </p:spTree>
    <p:extLst>
      <p:ext uri="{BB962C8B-B14F-4D97-AF65-F5344CB8AC3E}">
        <p14:creationId xmlns:p14="http://schemas.microsoft.com/office/powerpoint/2010/main" val="6848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30144" y="736845"/>
            <a:ext cx="10769520" cy="5819313"/>
          </a:xfrm>
        </p:spPr>
        <p:txBody>
          <a:bodyPr>
            <a:normAutofit/>
          </a:bodyPr>
          <a:lstStyle/>
          <a:p>
            <a:pPr marL="0" indent="0">
              <a:buNone/>
            </a:pPr>
            <a:r>
              <a:rPr lang="en-US" sz="1600" dirty="0" err="1"/>
              <a:t>Player_Manager</a:t>
            </a:r>
            <a:r>
              <a:rPr lang="en-US" sz="1600" dirty="0"/>
              <a:t> Script:</a:t>
            </a:r>
            <a:r>
              <a:rPr lang="el-GR" sz="1600" dirty="0"/>
              <a:t> συνέχεια</a:t>
            </a:r>
            <a:endParaRPr lang="en-US" sz="1600" dirty="0"/>
          </a:p>
          <a:p>
            <a:pPr marL="0" indent="0">
              <a:buNone/>
            </a:pPr>
            <a:endParaRPr lang="en-GB" sz="1600" dirty="0">
              <a:latin typeface="Consolas" panose="020B0609020204030204" pitchFamily="49" charset="0"/>
            </a:endParaRPr>
          </a:p>
          <a:p>
            <a:pPr marL="0" indent="0">
              <a:buNone/>
            </a:pPr>
            <a:r>
              <a:rPr lang="en-GB" sz="1600" dirty="0">
                <a:latin typeface="Consolas" panose="020B0609020204030204" pitchFamily="49" charset="0"/>
              </a:rPr>
              <a:t>private void Awake()</a:t>
            </a: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instance = this;</a:t>
            </a:r>
          </a:p>
          <a:p>
            <a:pPr marL="0" indent="0">
              <a:buNone/>
            </a:pPr>
            <a:r>
              <a:rPr lang="en-GB" sz="1600" dirty="0">
                <a:latin typeface="Consolas" panose="020B0609020204030204" pitchFamily="49" charset="0"/>
              </a:rPr>
              <a:t>            </a:t>
            </a:r>
            <a:r>
              <a:rPr lang="en-GB" sz="1600" dirty="0" err="1">
                <a:latin typeface="Consolas" panose="020B0609020204030204" pitchFamily="49" charset="0"/>
              </a:rPr>
              <a:t>SetBasicStats</a:t>
            </a:r>
            <a:r>
              <a:rPr lang="en-GB" sz="1600" dirty="0">
                <a:latin typeface="Consolas" panose="020B0609020204030204" pitchFamily="49" charset="0"/>
              </a:rPr>
              <a:t>(</a:t>
            </a:r>
            <a:r>
              <a:rPr lang="en-GB" sz="1600" dirty="0" err="1">
                <a:latin typeface="Consolas" panose="020B0609020204030204" pitchFamily="49" charset="0"/>
              </a:rPr>
              <a:t>playerUnits</a:t>
            </a:r>
            <a:r>
              <a:rPr lang="en-GB" sz="1600" dirty="0">
                <a:latin typeface="Consolas" panose="020B0609020204030204" pitchFamily="49" charset="0"/>
              </a:rPr>
              <a:t>);</a:t>
            </a:r>
          </a:p>
          <a:p>
            <a:pPr marL="0" indent="0">
              <a:buNone/>
            </a:pPr>
            <a:r>
              <a:rPr lang="en-GB" sz="1600" dirty="0">
                <a:latin typeface="Consolas" panose="020B0609020204030204" pitchFamily="49" charset="0"/>
              </a:rPr>
              <a:t>            </a:t>
            </a:r>
            <a:r>
              <a:rPr lang="en-GB" sz="1600" dirty="0" err="1">
                <a:latin typeface="Consolas" panose="020B0609020204030204" pitchFamily="49" charset="0"/>
              </a:rPr>
              <a:t>SetBasicStats</a:t>
            </a:r>
            <a:r>
              <a:rPr lang="en-GB" sz="1600" dirty="0">
                <a:latin typeface="Consolas" panose="020B0609020204030204" pitchFamily="49" charset="0"/>
              </a:rPr>
              <a:t>(</a:t>
            </a:r>
            <a:r>
              <a:rPr lang="en-GB" sz="1600" dirty="0" err="1">
                <a:latin typeface="Consolas" panose="020B0609020204030204" pitchFamily="49" charset="0"/>
              </a:rPr>
              <a:t>enemyUnits</a:t>
            </a:r>
            <a:r>
              <a:rPr lang="en-GB" sz="1600" dirty="0">
                <a:latin typeface="Consolas" panose="020B0609020204030204" pitchFamily="49" charset="0"/>
              </a:rPr>
              <a:t>);</a:t>
            </a:r>
          </a:p>
          <a:p>
            <a:pPr marL="0" indent="0">
              <a:buNone/>
            </a:pPr>
            <a:r>
              <a:rPr lang="en-GB" sz="1600" dirty="0">
                <a:latin typeface="Consolas" panose="020B0609020204030204" pitchFamily="49" charset="0"/>
              </a:rPr>
              <a:t>            </a:t>
            </a:r>
            <a:r>
              <a:rPr lang="en-GB" sz="1600" dirty="0" err="1">
                <a:latin typeface="Consolas" panose="020B0609020204030204" pitchFamily="49" charset="0"/>
              </a:rPr>
              <a:t>SetBasicStats</a:t>
            </a:r>
            <a:r>
              <a:rPr lang="en-GB" sz="1600" dirty="0">
                <a:latin typeface="Consolas" panose="020B0609020204030204" pitchFamily="49" charset="0"/>
              </a:rPr>
              <a:t>(</a:t>
            </a:r>
            <a:r>
              <a:rPr lang="en-GB" sz="1600" dirty="0" err="1">
                <a:latin typeface="Consolas" panose="020B0609020204030204" pitchFamily="49" charset="0"/>
              </a:rPr>
              <a:t>playerBuilding</a:t>
            </a:r>
            <a:r>
              <a:rPr lang="en-GB" sz="1600" dirty="0">
                <a:latin typeface="Consolas" panose="020B0609020204030204" pitchFamily="49" charset="0"/>
              </a:rPr>
              <a:t>);</a:t>
            </a:r>
          </a:p>
          <a:p>
            <a:pPr marL="0" indent="0">
              <a:buNone/>
            </a:pPr>
            <a:r>
              <a:rPr lang="en-GB" sz="1600" dirty="0">
                <a:latin typeface="Consolas" panose="020B0609020204030204" pitchFamily="49" charset="0"/>
              </a:rPr>
              <a:t>        }</a:t>
            </a:r>
            <a:endParaRPr lang="el-GR" sz="1600" dirty="0">
              <a:latin typeface="Consolas" panose="020B0609020204030204" pitchFamily="49" charset="0"/>
            </a:endParaRPr>
          </a:p>
          <a:p>
            <a:pPr marL="0" indent="0">
              <a:buNone/>
            </a:pPr>
            <a:r>
              <a:rPr lang="en-GB" sz="1600" dirty="0">
                <a:latin typeface="Consolas" panose="020B0609020204030204" pitchFamily="49" charset="0"/>
              </a:rPr>
              <a:t>public void </a:t>
            </a:r>
            <a:r>
              <a:rPr lang="en-GB" sz="1600" dirty="0" err="1">
                <a:latin typeface="Consolas" panose="020B0609020204030204" pitchFamily="49" charset="0"/>
              </a:rPr>
              <a:t>SetBasicStats</a:t>
            </a:r>
            <a:r>
              <a:rPr lang="en-GB" sz="1600" dirty="0">
                <a:latin typeface="Consolas" panose="020B0609020204030204" pitchFamily="49" charset="0"/>
              </a:rPr>
              <a:t>(Transform type)</a:t>
            </a: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a:t>
            </a:r>
          </a:p>
          <a:p>
            <a:pPr marL="0" indent="0">
              <a:buNone/>
            </a:pPr>
            <a:endParaRPr lang="en-GB" sz="1600" dirty="0">
              <a:latin typeface="Consolas" panose="020B0609020204030204" pitchFamily="49" charset="0"/>
            </a:endParaRPr>
          </a:p>
          <a:p>
            <a:pPr marL="0" indent="0">
              <a:buNone/>
            </a:pPr>
            <a:r>
              <a:rPr lang="en-GB" sz="1600" dirty="0">
                <a:latin typeface="Consolas" panose="020B0609020204030204" pitchFamily="49" charset="0"/>
              </a:rPr>
              <a:t>            foreach (Transform child in type)</a:t>
            </a:r>
          </a:p>
          <a:p>
            <a:pPr marL="0" indent="0">
              <a:buNone/>
            </a:pPr>
            <a:r>
              <a:rPr lang="en-GB" sz="1600" dirty="0">
                <a:latin typeface="Consolas" panose="020B0609020204030204" pitchFamily="49" charset="0"/>
              </a:rPr>
              <a:t>            {</a:t>
            </a:r>
          </a:p>
        </p:txBody>
      </p:sp>
    </p:spTree>
    <p:extLst>
      <p:ext uri="{BB962C8B-B14F-4D97-AF65-F5344CB8AC3E}">
        <p14:creationId xmlns:p14="http://schemas.microsoft.com/office/powerpoint/2010/main" val="14909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30143" y="736845"/>
            <a:ext cx="10992989" cy="6047696"/>
          </a:xfrm>
        </p:spPr>
        <p:txBody>
          <a:bodyPr>
            <a:noAutofit/>
          </a:bodyPr>
          <a:lstStyle/>
          <a:p>
            <a:pPr marL="0" indent="0">
              <a:buNone/>
            </a:pPr>
            <a:r>
              <a:rPr lang="en-US" sz="1800" dirty="0" err="1"/>
              <a:t>Player_Manager</a:t>
            </a:r>
            <a:r>
              <a:rPr lang="en-US" sz="1800" dirty="0"/>
              <a:t> Script:</a:t>
            </a:r>
            <a:r>
              <a:rPr lang="el-GR" sz="1800" dirty="0"/>
              <a:t> συνέχεια</a:t>
            </a:r>
            <a:endParaRPr lang="en-GB" sz="1000" dirty="0">
              <a:latin typeface="Consolas" panose="020B0609020204030204" pitchFamily="49" charset="0"/>
            </a:endParaRPr>
          </a:p>
          <a:p>
            <a:pPr marL="0" indent="0">
              <a:buNone/>
            </a:pPr>
            <a:r>
              <a:rPr lang="el-GR" sz="1000" dirty="0">
                <a:latin typeface="Consolas" panose="020B0609020204030204" pitchFamily="49" charset="0"/>
              </a:rPr>
              <a:t>				</a:t>
            </a:r>
            <a:r>
              <a:rPr lang="en-GB" sz="1100" dirty="0">
                <a:latin typeface="Consolas" panose="020B0609020204030204" pitchFamily="49" charset="0"/>
              </a:rPr>
              <a:t> foreach (Transform </a:t>
            </a:r>
            <a:r>
              <a:rPr lang="en-GB" sz="1100" dirty="0" err="1">
                <a:latin typeface="Consolas" panose="020B0609020204030204" pitchFamily="49" charset="0"/>
              </a:rPr>
              <a:t>tf</a:t>
            </a:r>
            <a:r>
              <a:rPr lang="en-GB" sz="1100" dirty="0">
                <a:latin typeface="Consolas" panose="020B0609020204030204" pitchFamily="49" charset="0"/>
              </a:rPr>
              <a:t> in child)</a:t>
            </a:r>
          </a:p>
          <a:p>
            <a:pPr marL="0" indent="0">
              <a:buNone/>
            </a:pPr>
            <a:r>
              <a:rPr lang="en-GB" sz="1100" dirty="0">
                <a:latin typeface="Consolas" panose="020B0609020204030204" pitchFamily="49" charset="0"/>
              </a:rPr>
              <a:t>                {</a:t>
            </a:r>
          </a:p>
          <a:p>
            <a:pPr marL="0" indent="0">
              <a:buNone/>
            </a:pPr>
            <a:r>
              <a:rPr lang="en-GB" sz="1100" dirty="0">
                <a:latin typeface="Consolas" panose="020B0609020204030204" pitchFamily="49" charset="0"/>
              </a:rPr>
              <a:t>                    string name = </a:t>
            </a:r>
            <a:r>
              <a:rPr lang="en-GB" sz="1100" dirty="0" err="1">
                <a:latin typeface="Consolas" panose="020B0609020204030204" pitchFamily="49" charset="0"/>
              </a:rPr>
              <a:t>child.name.Substring</a:t>
            </a:r>
            <a:r>
              <a:rPr lang="en-GB" sz="1100" dirty="0">
                <a:latin typeface="Consolas" panose="020B0609020204030204" pitchFamily="49" charset="0"/>
              </a:rPr>
              <a:t>(0, </a:t>
            </a:r>
            <a:r>
              <a:rPr lang="en-GB" sz="1100" dirty="0" err="1">
                <a:latin typeface="Consolas" panose="020B0609020204030204" pitchFamily="49" charset="0"/>
              </a:rPr>
              <a:t>child.name.Length</a:t>
            </a:r>
            <a:r>
              <a:rPr lang="en-GB" sz="1100" dirty="0">
                <a:latin typeface="Consolas" panose="020B0609020204030204" pitchFamily="49" charset="0"/>
              </a:rPr>
              <a:t> - 1).</a:t>
            </a:r>
            <a:r>
              <a:rPr lang="en-GB" sz="1100" dirty="0" err="1">
                <a:latin typeface="Consolas" panose="020B0609020204030204" pitchFamily="49" charset="0"/>
              </a:rPr>
              <a:t>ToLower</a:t>
            </a:r>
            <a:r>
              <a:rPr lang="en-GB" sz="1100" dirty="0">
                <a:latin typeface="Consolas" panose="020B0609020204030204" pitchFamily="49" charset="0"/>
              </a:rPr>
              <a:t>();</a:t>
            </a:r>
          </a:p>
          <a:p>
            <a:pPr marL="0" indent="0">
              <a:buNone/>
            </a:pPr>
            <a:r>
              <a:rPr lang="en-GB" sz="1100" dirty="0">
                <a:latin typeface="Consolas" panose="020B0609020204030204" pitchFamily="49" charset="0"/>
              </a:rPr>
              <a:t>                    //var stats = </a:t>
            </a:r>
            <a:r>
              <a:rPr lang="en-GB" sz="1100" dirty="0" err="1">
                <a:latin typeface="Consolas" panose="020B0609020204030204" pitchFamily="49" charset="0"/>
              </a:rPr>
              <a:t>Units.Unit_Handler.instance.GetBasicUnitStats</a:t>
            </a:r>
            <a:r>
              <a:rPr lang="en-GB" sz="1100" dirty="0">
                <a:latin typeface="Consolas" panose="020B0609020204030204" pitchFamily="49" charset="0"/>
              </a:rPr>
              <a:t>(</a:t>
            </a:r>
            <a:r>
              <a:rPr lang="en-GB" sz="1100" dirty="0" err="1">
                <a:latin typeface="Consolas" panose="020B0609020204030204" pitchFamily="49" charset="0"/>
              </a:rPr>
              <a:t>unitName</a:t>
            </a:r>
            <a:r>
              <a:rPr lang="en-GB" sz="1100" dirty="0">
                <a:latin typeface="Consolas" panose="020B0609020204030204" pitchFamily="49" charset="0"/>
              </a:rPr>
              <a:t>);</a:t>
            </a:r>
          </a:p>
          <a:p>
            <a:pPr marL="0" indent="0">
              <a:buNone/>
            </a:pPr>
            <a:endParaRPr lang="en-GB" sz="1100" dirty="0">
              <a:latin typeface="Consolas" panose="020B0609020204030204" pitchFamily="49" charset="0"/>
            </a:endParaRPr>
          </a:p>
          <a:p>
            <a:pPr marL="0" indent="0">
              <a:buNone/>
            </a:pPr>
            <a:r>
              <a:rPr lang="en-GB" sz="1100" dirty="0">
                <a:latin typeface="Consolas" panose="020B0609020204030204" pitchFamily="49" charset="0"/>
              </a:rPr>
              <a:t>                    if (type == </a:t>
            </a:r>
            <a:r>
              <a:rPr lang="en-GB" sz="1100" dirty="0" err="1">
                <a:latin typeface="Consolas" panose="020B0609020204030204" pitchFamily="49" charset="0"/>
              </a:rPr>
              <a:t>playerUnits</a:t>
            </a:r>
            <a:r>
              <a:rPr lang="en-GB" sz="1100" dirty="0">
                <a:latin typeface="Consolas" panose="020B0609020204030204" pitchFamily="49" charset="0"/>
              </a:rPr>
              <a:t>)</a:t>
            </a:r>
          </a:p>
          <a:p>
            <a:pPr marL="0" indent="0">
              <a:buNone/>
            </a:pPr>
            <a:r>
              <a:rPr lang="en-GB" sz="1100" dirty="0">
                <a:latin typeface="Consolas" panose="020B0609020204030204" pitchFamily="49" charset="0"/>
              </a:rPr>
              <a:t>                    {</a:t>
            </a:r>
          </a:p>
          <a:p>
            <a:pPr marL="0" indent="0">
              <a:buNone/>
            </a:pPr>
            <a:r>
              <a:rPr lang="en-GB" sz="1100" dirty="0">
                <a:latin typeface="Consolas" panose="020B0609020204030204" pitchFamily="49" charset="0"/>
              </a:rPr>
              <a:t>                        </a:t>
            </a:r>
            <a:r>
              <a:rPr lang="en-GB" sz="1100" dirty="0" err="1">
                <a:latin typeface="Consolas" panose="020B0609020204030204" pitchFamily="49" charset="0"/>
              </a:rPr>
              <a:t>Units.Player.PlayerUnit</a:t>
            </a:r>
            <a:r>
              <a:rPr lang="en-GB" sz="1100" dirty="0">
                <a:latin typeface="Consolas" panose="020B0609020204030204" pitchFamily="49" charset="0"/>
              </a:rPr>
              <a:t> </a:t>
            </a:r>
            <a:r>
              <a:rPr lang="en-GB" sz="1100" dirty="0" err="1">
                <a:latin typeface="Consolas" panose="020B0609020204030204" pitchFamily="49" charset="0"/>
              </a:rPr>
              <a:t>pU</a:t>
            </a:r>
            <a:r>
              <a:rPr lang="en-GB" sz="1100" dirty="0">
                <a:latin typeface="Consolas" panose="020B0609020204030204" pitchFamily="49" charset="0"/>
              </a:rPr>
              <a:t> = </a:t>
            </a:r>
            <a:r>
              <a:rPr lang="en-GB" sz="1100" dirty="0" err="1">
                <a:latin typeface="Consolas" panose="020B0609020204030204" pitchFamily="49" charset="0"/>
              </a:rPr>
              <a:t>tf.GetComponent</a:t>
            </a:r>
            <a:r>
              <a:rPr lang="en-GB" sz="1100" dirty="0">
                <a:latin typeface="Consolas" panose="020B0609020204030204" pitchFamily="49" charset="0"/>
              </a:rPr>
              <a:t>&lt;</a:t>
            </a:r>
            <a:r>
              <a:rPr lang="en-GB" sz="1100" dirty="0" err="1">
                <a:latin typeface="Consolas" panose="020B0609020204030204" pitchFamily="49" charset="0"/>
              </a:rPr>
              <a:t>Units.Player.PlayerUnit</a:t>
            </a:r>
            <a:r>
              <a:rPr lang="en-GB" sz="1100" dirty="0">
                <a:latin typeface="Consolas" panose="020B0609020204030204" pitchFamily="49" charset="0"/>
              </a:rPr>
              <a:t>&gt;();</a:t>
            </a:r>
          </a:p>
          <a:p>
            <a:pPr marL="0" indent="0">
              <a:buNone/>
            </a:pPr>
            <a:r>
              <a:rPr lang="en-GB" sz="1100" dirty="0">
                <a:latin typeface="Consolas" panose="020B0609020204030204" pitchFamily="49" charset="0"/>
              </a:rPr>
              <a:t>                        </a:t>
            </a:r>
            <a:r>
              <a:rPr lang="en-GB" sz="1100" dirty="0" err="1">
                <a:latin typeface="Consolas" panose="020B0609020204030204" pitchFamily="49" charset="0"/>
              </a:rPr>
              <a:t>pU.baseStats</a:t>
            </a:r>
            <a:r>
              <a:rPr lang="en-GB" sz="1100" dirty="0">
                <a:latin typeface="Consolas" panose="020B0609020204030204" pitchFamily="49" charset="0"/>
              </a:rPr>
              <a:t> = </a:t>
            </a:r>
            <a:r>
              <a:rPr lang="en-GB" sz="1100" dirty="0" err="1">
                <a:latin typeface="Consolas" panose="020B0609020204030204" pitchFamily="49" charset="0"/>
              </a:rPr>
              <a:t>Units.Unit_Handler.instance.GetBasicUnitStats</a:t>
            </a:r>
            <a:r>
              <a:rPr lang="en-GB" sz="1100" dirty="0">
                <a:latin typeface="Consolas" panose="020B0609020204030204" pitchFamily="49" charset="0"/>
              </a:rPr>
              <a:t>(name);</a:t>
            </a:r>
          </a:p>
          <a:p>
            <a:pPr marL="0" indent="0">
              <a:buNone/>
            </a:pPr>
            <a:r>
              <a:rPr lang="en-GB" sz="1100" dirty="0">
                <a:latin typeface="Consolas" panose="020B0609020204030204" pitchFamily="49" charset="0"/>
              </a:rPr>
              <a:t>                    }</a:t>
            </a:r>
          </a:p>
          <a:p>
            <a:pPr marL="0" indent="0">
              <a:buNone/>
            </a:pPr>
            <a:r>
              <a:rPr lang="en-GB" sz="1100" dirty="0">
                <a:latin typeface="Consolas" panose="020B0609020204030204" pitchFamily="49" charset="0"/>
              </a:rPr>
              <a:t>                    else if (type == </a:t>
            </a:r>
            <a:r>
              <a:rPr lang="en-GB" sz="1100" dirty="0" err="1">
                <a:latin typeface="Consolas" panose="020B0609020204030204" pitchFamily="49" charset="0"/>
              </a:rPr>
              <a:t>enemyUnits</a:t>
            </a:r>
            <a:r>
              <a:rPr lang="en-GB" sz="1100" dirty="0">
                <a:latin typeface="Consolas" panose="020B0609020204030204" pitchFamily="49" charset="0"/>
              </a:rPr>
              <a:t>)</a:t>
            </a:r>
          </a:p>
          <a:p>
            <a:pPr marL="0" indent="0">
              <a:buNone/>
            </a:pPr>
            <a:r>
              <a:rPr lang="en-GB" sz="1100" dirty="0">
                <a:latin typeface="Consolas" panose="020B0609020204030204" pitchFamily="49" charset="0"/>
              </a:rPr>
              <a:t>                    {</a:t>
            </a:r>
          </a:p>
          <a:p>
            <a:pPr marL="0" indent="0">
              <a:buNone/>
            </a:pPr>
            <a:r>
              <a:rPr lang="en-GB" sz="1100" dirty="0">
                <a:latin typeface="Consolas" panose="020B0609020204030204" pitchFamily="49" charset="0"/>
              </a:rPr>
              <a:t>                        </a:t>
            </a:r>
            <a:r>
              <a:rPr lang="en-GB" sz="1100" dirty="0" err="1">
                <a:latin typeface="Consolas" panose="020B0609020204030204" pitchFamily="49" charset="0"/>
              </a:rPr>
              <a:t>Units.Enemy.EnemyUnit</a:t>
            </a:r>
            <a:r>
              <a:rPr lang="en-GB" sz="1100" dirty="0">
                <a:latin typeface="Consolas" panose="020B0609020204030204" pitchFamily="49" charset="0"/>
              </a:rPr>
              <a:t> </a:t>
            </a:r>
            <a:r>
              <a:rPr lang="en-GB" sz="1100" dirty="0" err="1">
                <a:latin typeface="Consolas" panose="020B0609020204030204" pitchFamily="49" charset="0"/>
              </a:rPr>
              <a:t>eU</a:t>
            </a:r>
            <a:r>
              <a:rPr lang="en-GB" sz="1100" dirty="0">
                <a:latin typeface="Consolas" panose="020B0609020204030204" pitchFamily="49" charset="0"/>
              </a:rPr>
              <a:t> = </a:t>
            </a:r>
            <a:r>
              <a:rPr lang="en-GB" sz="1100" dirty="0" err="1">
                <a:latin typeface="Consolas" panose="020B0609020204030204" pitchFamily="49" charset="0"/>
              </a:rPr>
              <a:t>tf.GetComponent</a:t>
            </a:r>
            <a:r>
              <a:rPr lang="en-GB" sz="1100" dirty="0">
                <a:latin typeface="Consolas" panose="020B0609020204030204" pitchFamily="49" charset="0"/>
              </a:rPr>
              <a:t>&lt;</a:t>
            </a:r>
            <a:r>
              <a:rPr lang="en-GB" sz="1100" dirty="0" err="1">
                <a:latin typeface="Consolas" panose="020B0609020204030204" pitchFamily="49" charset="0"/>
              </a:rPr>
              <a:t>Units.Enemy.EnemyUnit</a:t>
            </a:r>
            <a:r>
              <a:rPr lang="en-GB" sz="1100" dirty="0">
                <a:latin typeface="Consolas" panose="020B0609020204030204" pitchFamily="49" charset="0"/>
              </a:rPr>
              <a:t>&gt;();</a:t>
            </a:r>
          </a:p>
          <a:p>
            <a:pPr marL="0" indent="0">
              <a:buNone/>
            </a:pPr>
            <a:r>
              <a:rPr lang="en-GB" sz="1100" dirty="0">
                <a:latin typeface="Consolas" panose="020B0609020204030204" pitchFamily="49" charset="0"/>
              </a:rPr>
              <a:t>                        </a:t>
            </a:r>
            <a:r>
              <a:rPr lang="en-GB" sz="1100" dirty="0" err="1">
                <a:latin typeface="Consolas" panose="020B0609020204030204" pitchFamily="49" charset="0"/>
              </a:rPr>
              <a:t>eU.baseStats</a:t>
            </a:r>
            <a:r>
              <a:rPr lang="en-GB" sz="1100" dirty="0">
                <a:latin typeface="Consolas" panose="020B0609020204030204" pitchFamily="49" charset="0"/>
              </a:rPr>
              <a:t> = </a:t>
            </a:r>
            <a:r>
              <a:rPr lang="en-GB" sz="1100" dirty="0" err="1">
                <a:latin typeface="Consolas" panose="020B0609020204030204" pitchFamily="49" charset="0"/>
              </a:rPr>
              <a:t>Units.Unit_Handler.instance.GetBasicUnitStats</a:t>
            </a:r>
            <a:r>
              <a:rPr lang="en-GB" sz="1100" dirty="0">
                <a:latin typeface="Consolas" panose="020B0609020204030204" pitchFamily="49" charset="0"/>
              </a:rPr>
              <a:t>(name);</a:t>
            </a:r>
          </a:p>
          <a:p>
            <a:pPr marL="0" indent="0">
              <a:buNone/>
            </a:pPr>
            <a:r>
              <a:rPr lang="en-GB" sz="1100" dirty="0">
                <a:latin typeface="Consolas" panose="020B0609020204030204" pitchFamily="49" charset="0"/>
              </a:rPr>
              <a:t>                    }</a:t>
            </a:r>
          </a:p>
          <a:p>
            <a:pPr marL="0" indent="0">
              <a:buNone/>
            </a:pPr>
            <a:r>
              <a:rPr lang="en-GB" sz="1100" dirty="0">
                <a:latin typeface="Consolas" panose="020B0609020204030204" pitchFamily="49" charset="0"/>
              </a:rPr>
              <a:t>                    else if(type==</a:t>
            </a:r>
            <a:r>
              <a:rPr lang="en-GB" sz="1100" dirty="0" err="1">
                <a:latin typeface="Consolas" panose="020B0609020204030204" pitchFamily="49" charset="0"/>
              </a:rPr>
              <a:t>playerBuilding</a:t>
            </a:r>
            <a:r>
              <a:rPr lang="en-GB" sz="1100" dirty="0">
                <a:latin typeface="Consolas" panose="020B0609020204030204" pitchFamily="49" charset="0"/>
              </a:rPr>
              <a:t>)</a:t>
            </a:r>
          </a:p>
          <a:p>
            <a:pPr marL="0" indent="0">
              <a:buNone/>
            </a:pPr>
            <a:r>
              <a:rPr lang="en-GB" sz="1100" dirty="0">
                <a:latin typeface="Consolas" panose="020B0609020204030204" pitchFamily="49" charset="0"/>
              </a:rPr>
              <a:t>                    {</a:t>
            </a:r>
          </a:p>
          <a:p>
            <a:pPr marL="0" indent="0">
              <a:buNone/>
            </a:pPr>
            <a:r>
              <a:rPr lang="en-GB" sz="1100" dirty="0">
                <a:latin typeface="Consolas" panose="020B0609020204030204" pitchFamily="49" charset="0"/>
              </a:rPr>
              <a:t>                        </a:t>
            </a:r>
            <a:r>
              <a:rPr lang="en-GB" sz="1100" dirty="0" err="1">
                <a:latin typeface="Consolas" panose="020B0609020204030204" pitchFamily="49" charset="0"/>
              </a:rPr>
              <a:t>Buildings.Player.PlayerBuilding</a:t>
            </a:r>
            <a:r>
              <a:rPr lang="en-GB" sz="1100" dirty="0">
                <a:latin typeface="Consolas" panose="020B0609020204030204" pitchFamily="49" charset="0"/>
              </a:rPr>
              <a:t>  pb= </a:t>
            </a:r>
            <a:r>
              <a:rPr lang="en-GB" sz="1100" dirty="0" err="1">
                <a:latin typeface="Consolas" panose="020B0609020204030204" pitchFamily="49" charset="0"/>
              </a:rPr>
              <a:t>tf.GetComponent</a:t>
            </a:r>
            <a:r>
              <a:rPr lang="en-GB" sz="1100" dirty="0">
                <a:latin typeface="Consolas" panose="020B0609020204030204" pitchFamily="49" charset="0"/>
              </a:rPr>
              <a:t>&lt;</a:t>
            </a:r>
            <a:r>
              <a:rPr lang="en-GB" sz="1100" dirty="0" err="1">
                <a:latin typeface="Consolas" panose="020B0609020204030204" pitchFamily="49" charset="0"/>
              </a:rPr>
              <a:t>Buildings.Player.PlayerBuilding</a:t>
            </a:r>
            <a:r>
              <a:rPr lang="en-GB" sz="1100" dirty="0">
                <a:latin typeface="Consolas" panose="020B0609020204030204" pitchFamily="49" charset="0"/>
              </a:rPr>
              <a:t>&gt;();</a:t>
            </a:r>
          </a:p>
          <a:p>
            <a:pPr marL="0" indent="0">
              <a:buNone/>
            </a:pPr>
            <a:r>
              <a:rPr lang="en-GB" sz="1100" dirty="0">
                <a:latin typeface="Consolas" panose="020B0609020204030204" pitchFamily="49" charset="0"/>
              </a:rPr>
              <a:t>                        </a:t>
            </a:r>
            <a:r>
              <a:rPr lang="en-GB" sz="1100" dirty="0" err="1">
                <a:latin typeface="Consolas" panose="020B0609020204030204" pitchFamily="49" charset="0"/>
              </a:rPr>
              <a:t>pb.baseStats</a:t>
            </a:r>
            <a:r>
              <a:rPr lang="en-GB" sz="1100" dirty="0">
                <a:latin typeface="Consolas" panose="020B0609020204030204" pitchFamily="49" charset="0"/>
              </a:rPr>
              <a:t> = </a:t>
            </a:r>
            <a:r>
              <a:rPr lang="en-GB" sz="1100" dirty="0" err="1">
                <a:latin typeface="Consolas" panose="020B0609020204030204" pitchFamily="49" charset="0"/>
              </a:rPr>
              <a:t>Buildings.Building_Handler.instance.GetBasicBuildingStats</a:t>
            </a:r>
            <a:r>
              <a:rPr lang="en-GB" sz="1100" dirty="0">
                <a:latin typeface="Consolas" panose="020B0609020204030204" pitchFamily="49" charset="0"/>
              </a:rPr>
              <a:t>(name);}</a:t>
            </a:r>
          </a:p>
        </p:txBody>
      </p:sp>
    </p:spTree>
    <p:extLst>
      <p:ext uri="{BB962C8B-B14F-4D97-AF65-F5344CB8AC3E}">
        <p14:creationId xmlns:p14="http://schemas.microsoft.com/office/powerpoint/2010/main" val="2433214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73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30143" y="736845"/>
            <a:ext cx="10992989" cy="6047696"/>
          </a:xfrm>
        </p:spPr>
        <p:txBody>
          <a:bodyPr>
            <a:noAutofit/>
          </a:bodyPr>
          <a:lstStyle/>
          <a:p>
            <a:pPr marL="0" indent="0">
              <a:buNone/>
            </a:pPr>
            <a:r>
              <a:rPr lang="en-US" sz="1800" dirty="0" err="1"/>
              <a:t>Player_Manager</a:t>
            </a:r>
            <a:r>
              <a:rPr lang="en-US" sz="1800" dirty="0"/>
              <a:t> Script:</a:t>
            </a:r>
            <a:r>
              <a:rPr lang="el-GR" sz="1800" dirty="0"/>
              <a:t> συνέχεια</a:t>
            </a:r>
            <a:endParaRPr lang="en-GB" sz="1600" dirty="0">
              <a:latin typeface="Consolas" panose="020B0609020204030204" pitchFamily="49" charset="0"/>
            </a:endParaRP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a:t>
            </a:r>
          </a:p>
          <a:p>
            <a:pPr marL="0" indent="0">
              <a:buNone/>
            </a:pPr>
            <a:endParaRPr lang="en-GB" sz="1600" dirty="0">
              <a:latin typeface="Consolas" panose="020B0609020204030204" pitchFamily="49" charset="0"/>
            </a:endParaRPr>
          </a:p>
          <a:p>
            <a:pPr marL="0" indent="0">
              <a:buNone/>
            </a:pPr>
            <a:endParaRPr lang="en-GB" sz="1600" dirty="0">
              <a:latin typeface="Consolas" panose="020B0609020204030204" pitchFamily="49" charset="0"/>
            </a:endParaRPr>
          </a:p>
          <a:p>
            <a:pPr marL="0" indent="0">
              <a:buNone/>
            </a:pPr>
            <a:r>
              <a:rPr lang="en-GB" sz="1600" dirty="0">
                <a:latin typeface="Consolas" panose="020B0609020204030204" pitchFamily="49" charset="0"/>
              </a:rPr>
              <a:t>        private void Update()</a:t>
            </a: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a:t>
            </a:r>
            <a:r>
              <a:rPr lang="en-GB" sz="1600" dirty="0" err="1">
                <a:latin typeface="Consolas" panose="020B0609020204030204" pitchFamily="49" charset="0"/>
              </a:rPr>
              <a:t>Input_Handler.instance.HandleUnitMovement</a:t>
            </a:r>
            <a:r>
              <a:rPr lang="en-GB" sz="1600" dirty="0">
                <a:latin typeface="Consolas" panose="020B0609020204030204" pitchFamily="49" charset="0"/>
              </a:rPr>
              <a:t>();</a:t>
            </a: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a:t>
            </a:r>
          </a:p>
          <a:p>
            <a:pPr marL="0" indent="0">
              <a:buNone/>
            </a:pPr>
            <a:endParaRPr lang="en-GB" sz="1600" dirty="0">
              <a:latin typeface="Consolas" panose="020B0609020204030204" pitchFamily="49" charset="0"/>
            </a:endParaRPr>
          </a:p>
          <a:p>
            <a:pPr marL="0" indent="0">
              <a:buNone/>
            </a:pPr>
            <a:r>
              <a:rPr lang="en-GB" sz="1600" dirty="0">
                <a:latin typeface="Consolas" panose="020B0609020204030204" pitchFamily="49" charset="0"/>
              </a:rPr>
              <a:t>}</a:t>
            </a:r>
            <a:r>
              <a:rPr lang="el-GR" sz="1600" dirty="0">
                <a:latin typeface="Consolas" panose="020B0609020204030204" pitchFamily="49" charset="0"/>
              </a:rPr>
              <a:t>//</a:t>
            </a:r>
            <a:r>
              <a:rPr lang="en-US" sz="1600" dirty="0">
                <a:latin typeface="Consolas" panose="020B0609020204030204" pitchFamily="49" charset="0"/>
              </a:rPr>
              <a:t>Telos Script</a:t>
            </a:r>
            <a:endParaRPr lang="el-GR" sz="1600" dirty="0">
              <a:latin typeface="Consolas" panose="020B0609020204030204" pitchFamily="49" charset="0"/>
            </a:endParaRPr>
          </a:p>
          <a:p>
            <a:pPr marL="0" indent="0">
              <a:buNone/>
            </a:pPr>
            <a:endParaRPr lang="en-US" sz="1600" dirty="0"/>
          </a:p>
        </p:txBody>
      </p:sp>
    </p:spTree>
    <p:extLst>
      <p:ext uri="{BB962C8B-B14F-4D97-AF65-F5344CB8AC3E}">
        <p14:creationId xmlns:p14="http://schemas.microsoft.com/office/powerpoint/2010/main" val="383490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441A-1E38-4469-AFDE-A87284D93404}"/>
              </a:ext>
            </a:extLst>
          </p:cNvPr>
          <p:cNvSpPr>
            <a:spLocks noGrp="1"/>
          </p:cNvSpPr>
          <p:nvPr>
            <p:ph type="title"/>
          </p:nvPr>
        </p:nvSpPr>
        <p:spPr>
          <a:xfrm>
            <a:off x="5214033" y="1266958"/>
            <a:ext cx="4746044" cy="4528457"/>
          </a:xfrm>
        </p:spPr>
        <p:txBody>
          <a:bodyPr vert="horz" lIns="91440" tIns="45720" rIns="91440" bIns="45720" rtlCol="0" anchor="ctr">
            <a:normAutofit/>
          </a:bodyPr>
          <a:lstStyle/>
          <a:p>
            <a:r>
              <a:rPr lang="el-GR" sz="7200" b="0" i="0" kern="1200" dirty="0">
                <a:solidFill>
                  <a:schemeClr val="tx2"/>
                </a:solidFill>
                <a:latin typeface="+mj-lt"/>
                <a:ea typeface="+mj-ea"/>
                <a:cs typeface="+mj-cs"/>
              </a:rPr>
              <a:t>Εισαγωγή</a:t>
            </a:r>
            <a:endParaRPr lang="en-US" sz="7200" b="0" i="0" kern="1200" dirty="0">
              <a:solidFill>
                <a:schemeClr val="tx2"/>
              </a:solidFill>
              <a:latin typeface="+mj-lt"/>
              <a:ea typeface="+mj-ea"/>
              <a:cs typeface="+mj-cs"/>
            </a:endParaRPr>
          </a:p>
        </p:txBody>
      </p:sp>
    </p:spTree>
    <p:extLst>
      <p:ext uri="{BB962C8B-B14F-4D97-AF65-F5344CB8AC3E}">
        <p14:creationId xmlns:p14="http://schemas.microsoft.com/office/powerpoint/2010/main" val="3468683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318258" y="454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99505" y="2006845"/>
            <a:ext cx="10992989" cy="3132422"/>
          </a:xfrm>
        </p:spPr>
        <p:txBody>
          <a:bodyPr>
            <a:noAutofit/>
          </a:bodyPr>
          <a:lstStyle/>
          <a:p>
            <a:pPr marL="0" indent="0">
              <a:buNone/>
            </a:pPr>
            <a:r>
              <a:rPr lang="en-US" sz="1800" dirty="0" err="1"/>
              <a:t>Player_Manager</a:t>
            </a:r>
            <a:r>
              <a:rPr lang="en-US" sz="1800" dirty="0"/>
              <a:t> Script:</a:t>
            </a:r>
            <a:r>
              <a:rPr lang="el-GR" sz="1800" dirty="0"/>
              <a:t> επεξήγηση</a:t>
            </a:r>
          </a:p>
          <a:p>
            <a:pPr marL="0" indent="0">
              <a:buNone/>
            </a:pPr>
            <a:r>
              <a:rPr lang="el-GR" sz="1600" dirty="0"/>
              <a:t>	Ορίζουμε την </a:t>
            </a:r>
            <a:r>
              <a:rPr lang="en-US" sz="1600" dirty="0"/>
              <a:t>instance </a:t>
            </a:r>
            <a:r>
              <a:rPr lang="el-GR" sz="1600" dirty="0"/>
              <a:t>που σημαίνει ότι ανά πάσα στιγμή μόνο μια εκδοχή αυτού θα υπάρχει. Στην συνέχεια ορίζουμε 3 </a:t>
            </a:r>
            <a:r>
              <a:rPr lang="en-US" sz="1600" dirty="0"/>
              <a:t>transform </a:t>
            </a:r>
            <a:r>
              <a:rPr lang="el-GR" sz="1600" dirty="0"/>
              <a:t>όπου μέσω του </a:t>
            </a:r>
            <a:r>
              <a:rPr lang="en-US" sz="1600" dirty="0"/>
              <a:t>unity inspector </a:t>
            </a:r>
            <a:r>
              <a:rPr lang="el-GR" sz="1600" dirty="0"/>
              <a:t>περνάμε τα 3 </a:t>
            </a:r>
            <a:r>
              <a:rPr lang="en-US" sz="1600" dirty="0"/>
              <a:t>empty game objects</a:t>
            </a:r>
            <a:r>
              <a:rPr lang="el-GR" sz="1600" dirty="0"/>
              <a:t> (</a:t>
            </a:r>
            <a:r>
              <a:rPr lang="en-US" sz="1600" dirty="0" err="1"/>
              <a:t>PlayerUnits</a:t>
            </a:r>
            <a:r>
              <a:rPr lang="en-US" sz="1600" dirty="0"/>
              <a:t>,</a:t>
            </a:r>
            <a:r>
              <a:rPr lang="el-GR" sz="1600" dirty="0"/>
              <a:t> </a:t>
            </a:r>
            <a:r>
              <a:rPr lang="en-US" sz="1600" dirty="0" err="1"/>
              <a:t>EnemyUnits</a:t>
            </a:r>
            <a:r>
              <a:rPr lang="en-US" sz="1600" dirty="0"/>
              <a:t>,</a:t>
            </a:r>
            <a:r>
              <a:rPr lang="el-GR" sz="1600" dirty="0"/>
              <a:t> </a:t>
            </a:r>
            <a:r>
              <a:rPr lang="en-US" sz="1600" dirty="0" err="1"/>
              <a:t>PlayrBuildings</a:t>
            </a:r>
            <a:r>
              <a:rPr lang="el-GR" sz="1600" dirty="0"/>
              <a:t>)</a:t>
            </a:r>
            <a:r>
              <a:rPr lang="en-US" sz="1600" dirty="0"/>
              <a:t>.</a:t>
            </a:r>
            <a:r>
              <a:rPr lang="el-GR" sz="1600" dirty="0"/>
              <a:t> Στην  συνέχεια αντί για </a:t>
            </a:r>
            <a:r>
              <a:rPr lang="en-US" sz="1600" dirty="0"/>
              <a:t>void Start</a:t>
            </a:r>
            <a:r>
              <a:rPr lang="el-GR" sz="1600" dirty="0"/>
              <a:t>, καλώ την </a:t>
            </a:r>
            <a:r>
              <a:rPr lang="en-US" sz="1600" dirty="0"/>
              <a:t> void Awake </a:t>
            </a:r>
            <a:r>
              <a:rPr lang="el-GR" sz="1600" dirty="0"/>
              <a:t>καθώς κατά την εκτέλεση του προγράμματος καλείται στο τέλος, ενώ η </a:t>
            </a:r>
            <a:r>
              <a:rPr lang="en-US" sz="1600" dirty="0"/>
              <a:t>awake</a:t>
            </a:r>
            <a:r>
              <a:rPr lang="el-GR" sz="1600" dirty="0"/>
              <a:t> με το που «ανοιχθεί» το </a:t>
            </a:r>
            <a:r>
              <a:rPr lang="en-US" sz="1600" dirty="0"/>
              <a:t>scrip</a:t>
            </a:r>
            <a:r>
              <a:rPr lang="el-GR" sz="1600" dirty="0"/>
              <a:t> αυτό. Εκεί μέσα ορίζουμε την </a:t>
            </a:r>
            <a:r>
              <a:rPr lang="en-US" sz="1600" dirty="0"/>
              <a:t>instance</a:t>
            </a:r>
            <a:r>
              <a:rPr lang="el-GR" sz="1600" dirty="0"/>
              <a:t> και καλούμε 3 φορές την </a:t>
            </a:r>
            <a:r>
              <a:rPr lang="en-US" sz="1600" dirty="0" err="1"/>
              <a:t>SetBasicStats</a:t>
            </a:r>
            <a:r>
              <a:rPr lang="en-US" sz="1600" dirty="0"/>
              <a:t>()</a:t>
            </a:r>
            <a:r>
              <a:rPr lang="el-GR" sz="1600" dirty="0"/>
              <a:t>μία φορά για κάθε κατηγορία. Αυτή η μέθοδος ελέγχει αν οι μονάδες ανήκουν σε μια από τις 3 αυτές κατηγορίες και αναλόγως καλεί τις κατάλληλες συναρτήσεις για να οριστούν τα </a:t>
            </a:r>
            <a:r>
              <a:rPr lang="en-US" sz="1600" dirty="0"/>
              <a:t>stats</a:t>
            </a:r>
            <a:r>
              <a:rPr lang="el-GR" sz="1600" dirty="0"/>
              <a:t> (για παράδειγμα αν έχουμε </a:t>
            </a:r>
            <a:r>
              <a:rPr lang="en-US" sz="1600" dirty="0"/>
              <a:t>peasant</a:t>
            </a:r>
            <a:r>
              <a:rPr lang="el-GR" sz="1600" dirty="0"/>
              <a:t> στο</a:t>
            </a:r>
            <a:r>
              <a:rPr lang="en-US" sz="1600" dirty="0"/>
              <a:t> </a:t>
            </a:r>
            <a:r>
              <a:rPr lang="en-US" sz="1600" dirty="0" err="1"/>
              <a:t>playerunits</a:t>
            </a:r>
            <a:r>
              <a:rPr lang="el-GR" sz="1600" dirty="0"/>
              <a:t> καλούμε</a:t>
            </a:r>
            <a:r>
              <a:rPr lang="en-US" sz="1600" dirty="0"/>
              <a:t> </a:t>
            </a:r>
            <a:r>
              <a:rPr lang="en-US" sz="1600" dirty="0" err="1"/>
              <a:t>units.player.playerunits</a:t>
            </a:r>
            <a:r>
              <a:rPr lang="el-GR" sz="1600" dirty="0"/>
              <a:t> </a:t>
            </a:r>
            <a:r>
              <a:rPr lang="en-US" sz="1600" dirty="0" err="1"/>
              <a:t>pu</a:t>
            </a:r>
            <a:r>
              <a:rPr lang="el-GR" sz="1600" dirty="0"/>
              <a:t> και περνάμε τα </a:t>
            </a:r>
            <a:r>
              <a:rPr lang="en-US" sz="1600" dirty="0"/>
              <a:t>stats </a:t>
            </a:r>
            <a:r>
              <a:rPr lang="el-GR" sz="1600" dirty="0"/>
              <a:t>που ορίστηκαν στο </a:t>
            </a:r>
            <a:r>
              <a:rPr lang="en-US" sz="1600" dirty="0"/>
              <a:t>unity inspector</a:t>
            </a:r>
            <a:r>
              <a:rPr lang="el-GR" sz="1600" dirty="0"/>
              <a:t> μέσω της </a:t>
            </a:r>
            <a:r>
              <a:rPr lang="en-US" sz="1600" dirty="0" err="1"/>
              <a:t>units.unit_handler.instance.getbasestats</a:t>
            </a:r>
            <a:r>
              <a:rPr lang="el-GR" sz="1600" dirty="0"/>
              <a:t>). Αυτές οι 2 γραμμές κώδικα αλλάζουν στις άλλες δυο κατηγορίες</a:t>
            </a:r>
            <a:r>
              <a:rPr lang="en-US" sz="1600" dirty="0"/>
              <a:t>.</a:t>
            </a:r>
            <a:r>
              <a:rPr lang="el-GR" sz="1600" dirty="0"/>
              <a:t> </a:t>
            </a:r>
            <a:r>
              <a:rPr lang="en-US" sz="1600" dirty="0"/>
              <a:t> </a:t>
            </a:r>
          </a:p>
        </p:txBody>
      </p:sp>
    </p:spTree>
    <p:extLst>
      <p:ext uri="{BB962C8B-B14F-4D97-AF65-F5344CB8AC3E}">
        <p14:creationId xmlns:p14="http://schemas.microsoft.com/office/powerpoint/2010/main" val="2180473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20B-CDA1-45D6-BCC6-FD6B5D514FD1}"/>
              </a:ext>
            </a:extLst>
          </p:cNvPr>
          <p:cNvSpPr>
            <a:spLocks noGrp="1"/>
          </p:cNvSpPr>
          <p:nvPr>
            <p:ph type="title"/>
          </p:nvPr>
        </p:nvSpPr>
        <p:spPr>
          <a:xfrm>
            <a:off x="1256881" y="143933"/>
            <a:ext cx="3401064" cy="609600"/>
          </a:xfrm>
        </p:spPr>
        <p:txBody>
          <a:bodyPr/>
          <a:lstStyle/>
          <a:p>
            <a:r>
              <a:rPr lang="el-GR" dirty="0"/>
              <a:t>Ανάπτυξη</a:t>
            </a:r>
            <a:endParaRPr lang="en-GB" dirty="0"/>
          </a:p>
        </p:txBody>
      </p:sp>
      <p:pic>
        <p:nvPicPr>
          <p:cNvPr id="6" name="Content Placeholder 5" descr="Graphical user interface&#10;&#10;Description automatically generated with medium confidence">
            <a:extLst>
              <a:ext uri="{FF2B5EF4-FFF2-40B4-BE49-F238E27FC236}">
                <a16:creationId xmlns:a16="http://schemas.microsoft.com/office/drawing/2014/main" id="{E8B3E730-9D92-4A39-8A48-94741EDCB2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0908" t="23091"/>
          <a:stretch/>
        </p:blipFill>
        <p:spPr>
          <a:xfrm>
            <a:off x="5935132" y="431800"/>
            <a:ext cx="3115733" cy="4637943"/>
          </a:xfrm>
        </p:spPr>
      </p:pic>
      <p:sp>
        <p:nvSpPr>
          <p:cNvPr id="4" name="Text Placeholder 3">
            <a:extLst>
              <a:ext uri="{FF2B5EF4-FFF2-40B4-BE49-F238E27FC236}">
                <a16:creationId xmlns:a16="http://schemas.microsoft.com/office/drawing/2014/main" id="{51CEC288-8994-4765-B5D7-D5854F5E6313}"/>
              </a:ext>
            </a:extLst>
          </p:cNvPr>
          <p:cNvSpPr>
            <a:spLocks noGrp="1"/>
          </p:cNvSpPr>
          <p:nvPr>
            <p:ph type="body" sz="half" idx="2"/>
          </p:nvPr>
        </p:nvSpPr>
        <p:spPr>
          <a:xfrm>
            <a:off x="311581" y="982133"/>
            <a:ext cx="5437286" cy="3005667"/>
          </a:xfrm>
        </p:spPr>
        <p:txBody>
          <a:bodyPr/>
          <a:lstStyle/>
          <a:p>
            <a:r>
              <a:rPr lang="el-GR" dirty="0"/>
              <a:t>Στο </a:t>
            </a:r>
            <a:r>
              <a:rPr lang="en-US" dirty="0" err="1"/>
              <a:t>GameController</a:t>
            </a:r>
            <a:r>
              <a:rPr lang="el-GR" dirty="0"/>
              <a:t> υπάρχουν 3 </a:t>
            </a:r>
            <a:r>
              <a:rPr lang="en-US" dirty="0"/>
              <a:t> scripts</a:t>
            </a:r>
            <a:r>
              <a:rPr lang="el-GR" dirty="0"/>
              <a:t> το</a:t>
            </a:r>
            <a:r>
              <a:rPr lang="en-US" dirty="0"/>
              <a:t> </a:t>
            </a:r>
            <a:r>
              <a:rPr lang="en-US" dirty="0" err="1"/>
              <a:t>Input_Handler</a:t>
            </a:r>
            <a:r>
              <a:rPr lang="en-US" dirty="0"/>
              <a:t> ,</a:t>
            </a:r>
            <a:r>
              <a:rPr lang="el-GR" dirty="0"/>
              <a:t> το</a:t>
            </a:r>
            <a:r>
              <a:rPr lang="en-US" dirty="0"/>
              <a:t> </a:t>
            </a:r>
            <a:r>
              <a:rPr lang="en-US" dirty="0" err="1"/>
              <a:t>Unit_Handler</a:t>
            </a:r>
            <a:r>
              <a:rPr lang="el-GR" dirty="0"/>
              <a:t> και το </a:t>
            </a:r>
            <a:r>
              <a:rPr lang="en-US" dirty="0" err="1"/>
              <a:t>Building_Handler</a:t>
            </a:r>
            <a:r>
              <a:rPr lang="el-GR" dirty="0"/>
              <a:t>. Το </a:t>
            </a:r>
            <a:r>
              <a:rPr lang="en-US" dirty="0" err="1"/>
              <a:t>Building_Handler</a:t>
            </a:r>
            <a:r>
              <a:rPr lang="el-GR" dirty="0"/>
              <a:t> και</a:t>
            </a:r>
            <a:r>
              <a:rPr lang="en-US" dirty="0"/>
              <a:t> </a:t>
            </a:r>
            <a:r>
              <a:rPr lang="en-US" dirty="0" err="1"/>
              <a:t>Unit_Handler</a:t>
            </a:r>
            <a:r>
              <a:rPr lang="el-GR" dirty="0"/>
              <a:t> είναι υπεύθυνα για να πάρουν τα</a:t>
            </a:r>
            <a:r>
              <a:rPr lang="en-US" dirty="0"/>
              <a:t> prefabs</a:t>
            </a:r>
            <a:r>
              <a:rPr lang="el-GR" dirty="0"/>
              <a:t> των</a:t>
            </a:r>
            <a:r>
              <a:rPr lang="en-US" dirty="0"/>
              <a:t> units</a:t>
            </a:r>
            <a:r>
              <a:rPr lang="el-GR" dirty="0"/>
              <a:t>, ώστε να γίνεται η εφικτή αναγνώριση των  φιλικών/εχθρικών μονάδων αλλά και να είναι εύκολο να έχουμε μαζεμένες τις κατηγορίες παρά για κάθε </a:t>
            </a:r>
            <a:r>
              <a:rPr lang="en-US" dirty="0"/>
              <a:t> prefab </a:t>
            </a:r>
            <a:r>
              <a:rPr lang="el-GR" dirty="0"/>
              <a:t> ένα σύνολο δικών του</a:t>
            </a:r>
            <a:r>
              <a:rPr lang="en-US" dirty="0"/>
              <a:t> script</a:t>
            </a:r>
            <a:r>
              <a:rPr lang="el-GR" dirty="0"/>
              <a:t>. Το </a:t>
            </a:r>
            <a:r>
              <a:rPr lang="en-US" dirty="0" err="1"/>
              <a:t>Input_handler</a:t>
            </a:r>
            <a:r>
              <a:rPr lang="en-US" dirty="0"/>
              <a:t> </a:t>
            </a:r>
            <a:r>
              <a:rPr lang="el-GR" dirty="0"/>
              <a:t>από την άλλη είναι  υπεύθυνο για το μεγαλύτερο μέρος του </a:t>
            </a:r>
            <a:r>
              <a:rPr lang="en-US" dirty="0"/>
              <a:t>interaction</a:t>
            </a:r>
            <a:r>
              <a:rPr lang="el-GR" dirty="0"/>
              <a:t> του παίκτη με το παιχνίδι. Πιο συγκεκριμένα  είναι υπεύθυνο για την μετακίνηση  των μονάδων, την μέθοδο</a:t>
            </a:r>
            <a:r>
              <a:rPr lang="en-US" dirty="0"/>
              <a:t> select,</a:t>
            </a:r>
            <a:r>
              <a:rPr lang="el-GR" dirty="0"/>
              <a:t> την μέθοδο</a:t>
            </a:r>
            <a:r>
              <a:rPr lang="en-US" dirty="0"/>
              <a:t> multiselect,</a:t>
            </a:r>
            <a:r>
              <a:rPr lang="el-GR" dirty="0"/>
              <a:t> την μέθοδο</a:t>
            </a:r>
            <a:r>
              <a:rPr lang="en-US" dirty="0"/>
              <a:t> </a:t>
            </a:r>
            <a:r>
              <a:rPr lang="en-US" dirty="0" err="1"/>
              <a:t>dragselect</a:t>
            </a:r>
            <a:r>
              <a:rPr lang="en-US" dirty="0"/>
              <a:t>, </a:t>
            </a:r>
            <a:r>
              <a:rPr lang="el-GR" dirty="0"/>
              <a:t>την μέθοδο</a:t>
            </a:r>
            <a:r>
              <a:rPr lang="en-US" dirty="0"/>
              <a:t> deselect,</a:t>
            </a:r>
            <a:r>
              <a:rPr lang="el-GR" dirty="0"/>
              <a:t> και για να τσεκάρει ποια είναι </a:t>
            </a:r>
            <a:r>
              <a:rPr lang="en-US" dirty="0"/>
              <a:t>selected </a:t>
            </a:r>
            <a:r>
              <a:rPr lang="el-GR" dirty="0"/>
              <a:t>και να αποθηκεύει σε λίστα ποιες μονάδες είναι </a:t>
            </a:r>
            <a:r>
              <a:rPr lang="en-US" dirty="0"/>
              <a:t>selected </a:t>
            </a:r>
            <a:r>
              <a:rPr lang="el-GR" dirty="0"/>
              <a:t>εκείνη την στιγμή.</a:t>
            </a:r>
            <a:endParaRPr lang="en-GB" dirty="0"/>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D0574BE8-0C9E-4E4D-A2CB-97B8F1AC8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444" y="4077319"/>
            <a:ext cx="3874540" cy="2636748"/>
          </a:xfrm>
          <a:prstGeom prst="rect">
            <a:avLst/>
          </a:prstGeom>
        </p:spPr>
      </p:pic>
    </p:spTree>
    <p:extLst>
      <p:ext uri="{BB962C8B-B14F-4D97-AF65-F5344CB8AC3E}">
        <p14:creationId xmlns:p14="http://schemas.microsoft.com/office/powerpoint/2010/main" val="230014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318258" y="454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24124" y="1134778"/>
            <a:ext cx="10992989" cy="5723222"/>
          </a:xfrm>
        </p:spPr>
        <p:txBody>
          <a:bodyPr>
            <a:noAutofit/>
          </a:bodyPr>
          <a:lstStyle/>
          <a:p>
            <a:pPr marL="0" indent="0">
              <a:buNone/>
            </a:pPr>
            <a:r>
              <a:rPr lang="en-US" sz="1800" dirty="0" err="1"/>
              <a:t>Unit_Handler</a:t>
            </a:r>
            <a:r>
              <a:rPr lang="en-US" sz="1800" dirty="0"/>
              <a:t> Script:</a:t>
            </a:r>
            <a:endParaRPr lang="en-US" sz="1600" dirty="0"/>
          </a:p>
          <a:p>
            <a:pPr marL="0" indent="0">
              <a:buNone/>
            </a:pPr>
            <a:r>
              <a:rPr lang="en-GB" sz="1600" dirty="0">
                <a:latin typeface="Consolas" panose="020B0609020204030204" pitchFamily="49" charset="0"/>
              </a:rPr>
              <a:t>namespace </a:t>
            </a:r>
            <a:r>
              <a:rPr lang="en-GB" sz="1600" dirty="0" err="1">
                <a:latin typeface="Consolas" panose="020B0609020204030204" pitchFamily="49" charset="0"/>
              </a:rPr>
              <a:t>RTS.FDG.Units</a:t>
            </a:r>
            <a:endParaRPr lang="en-GB" sz="1600" dirty="0">
              <a:latin typeface="Consolas" panose="020B0609020204030204" pitchFamily="49" charset="0"/>
            </a:endParaRP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public class </a:t>
            </a:r>
            <a:r>
              <a:rPr lang="en-GB" sz="1600" dirty="0" err="1">
                <a:latin typeface="Consolas" panose="020B0609020204030204" pitchFamily="49" charset="0"/>
              </a:rPr>
              <a:t>Unit_Handler</a:t>
            </a:r>
            <a:r>
              <a:rPr lang="en-GB" sz="1600" dirty="0">
                <a:latin typeface="Consolas" panose="020B0609020204030204" pitchFamily="49" charset="0"/>
              </a:rPr>
              <a:t> : </a:t>
            </a:r>
            <a:r>
              <a:rPr lang="en-GB" sz="1600" dirty="0" err="1">
                <a:latin typeface="Consolas" panose="020B0609020204030204" pitchFamily="49" charset="0"/>
              </a:rPr>
              <a:t>MonoBehaviour</a:t>
            </a:r>
            <a:endParaRPr lang="en-GB" sz="1600" dirty="0">
              <a:latin typeface="Consolas" panose="020B0609020204030204" pitchFamily="49" charset="0"/>
            </a:endParaRP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public static </a:t>
            </a:r>
            <a:r>
              <a:rPr lang="en-GB" sz="1600" dirty="0" err="1">
                <a:latin typeface="Consolas" panose="020B0609020204030204" pitchFamily="49" charset="0"/>
              </a:rPr>
              <a:t>Unit_Handler</a:t>
            </a:r>
            <a:r>
              <a:rPr lang="en-GB" sz="1600" dirty="0">
                <a:latin typeface="Consolas" panose="020B0609020204030204" pitchFamily="49" charset="0"/>
              </a:rPr>
              <a:t> instance;</a:t>
            </a:r>
          </a:p>
          <a:p>
            <a:pPr marL="0" indent="0">
              <a:buNone/>
            </a:pPr>
            <a:r>
              <a:rPr lang="en-GB" sz="1600" dirty="0">
                <a:latin typeface="Consolas" panose="020B0609020204030204" pitchFamily="49" charset="0"/>
              </a:rPr>
              <a:t>        [</a:t>
            </a:r>
            <a:r>
              <a:rPr lang="en-GB" sz="1600" dirty="0" err="1">
                <a:latin typeface="Consolas" panose="020B0609020204030204" pitchFamily="49" charset="0"/>
              </a:rPr>
              <a:t>SerializeField</a:t>
            </a:r>
            <a:r>
              <a:rPr lang="en-GB" sz="1600" dirty="0">
                <a:latin typeface="Consolas" panose="020B0609020204030204" pitchFamily="49" charset="0"/>
              </a:rPr>
              <a:t>]</a:t>
            </a:r>
          </a:p>
          <a:p>
            <a:pPr marL="0" indent="0">
              <a:buNone/>
            </a:pPr>
            <a:r>
              <a:rPr lang="en-GB" sz="1600" dirty="0">
                <a:latin typeface="Consolas" panose="020B0609020204030204" pitchFamily="49" charset="0"/>
              </a:rPr>
              <a:t>        private </a:t>
            </a:r>
            <a:r>
              <a:rPr lang="en-GB" sz="1600" dirty="0" err="1">
                <a:latin typeface="Consolas" panose="020B0609020204030204" pitchFamily="49" charset="0"/>
              </a:rPr>
              <a:t>BasicUnit</a:t>
            </a:r>
            <a:r>
              <a:rPr lang="en-GB" sz="1600" dirty="0">
                <a:latin typeface="Consolas" panose="020B0609020204030204" pitchFamily="49" charset="0"/>
              </a:rPr>
              <a:t> peasant, soldier, sergeant, elite, command, healer, shooter, </a:t>
            </a:r>
            <a:r>
              <a:rPr lang="el-GR" sz="1600" dirty="0">
                <a:latin typeface="Consolas" panose="020B0609020204030204" pitchFamily="49" charset="0"/>
              </a:rPr>
              <a:t>			    </a:t>
            </a:r>
            <a:r>
              <a:rPr lang="en-GB" sz="1600" dirty="0">
                <a:latin typeface="Consolas" panose="020B0609020204030204" pitchFamily="49" charset="0"/>
              </a:rPr>
              <a:t>hero,hero1, </a:t>
            </a:r>
            <a:r>
              <a:rPr lang="en-GB" sz="1600" dirty="0" err="1">
                <a:latin typeface="Consolas" panose="020B0609020204030204" pitchFamily="49" charset="0"/>
              </a:rPr>
              <a:t>peasantorc</a:t>
            </a:r>
            <a:r>
              <a:rPr lang="en-GB" sz="1600" dirty="0">
                <a:latin typeface="Consolas" panose="020B0609020204030204" pitchFamily="49" charset="0"/>
              </a:rPr>
              <a:t>, </a:t>
            </a:r>
            <a:r>
              <a:rPr lang="en-GB" sz="1600" dirty="0" err="1">
                <a:latin typeface="Consolas" panose="020B0609020204030204" pitchFamily="49" charset="0"/>
              </a:rPr>
              <a:t>soldierorc</a:t>
            </a:r>
            <a:r>
              <a:rPr lang="en-GB" sz="1600" dirty="0">
                <a:latin typeface="Consolas" panose="020B0609020204030204" pitchFamily="49" charset="0"/>
              </a:rPr>
              <a:t>, </a:t>
            </a:r>
            <a:r>
              <a:rPr lang="en-GB" sz="1600" dirty="0" err="1">
                <a:latin typeface="Consolas" panose="020B0609020204030204" pitchFamily="49" charset="0"/>
              </a:rPr>
              <a:t>sergeantorc</a:t>
            </a:r>
            <a:r>
              <a:rPr lang="en-GB" sz="1600" dirty="0">
                <a:latin typeface="Consolas" panose="020B0609020204030204" pitchFamily="49" charset="0"/>
              </a:rPr>
              <a:t>, </a:t>
            </a:r>
            <a:r>
              <a:rPr lang="en-GB" sz="1600" dirty="0" err="1">
                <a:latin typeface="Consolas" panose="020B0609020204030204" pitchFamily="49" charset="0"/>
              </a:rPr>
              <a:t>eliteorc</a:t>
            </a:r>
            <a:r>
              <a:rPr lang="en-GB" sz="1600" dirty="0">
                <a:latin typeface="Consolas" panose="020B0609020204030204" pitchFamily="49" charset="0"/>
              </a:rPr>
              <a:t>, </a:t>
            </a:r>
            <a:r>
              <a:rPr lang="en-GB" sz="1600" dirty="0" err="1">
                <a:latin typeface="Consolas" panose="020B0609020204030204" pitchFamily="49" charset="0"/>
              </a:rPr>
              <a:t>commandorc</a:t>
            </a:r>
            <a:r>
              <a:rPr lang="en-GB" sz="1600" dirty="0">
                <a:latin typeface="Consolas" panose="020B0609020204030204" pitchFamily="49" charset="0"/>
              </a:rPr>
              <a:t>, </a:t>
            </a:r>
            <a:r>
              <a:rPr lang="en-GB" sz="1600" dirty="0" err="1">
                <a:latin typeface="Consolas" panose="020B0609020204030204" pitchFamily="49" charset="0"/>
              </a:rPr>
              <a:t>healerorc</a:t>
            </a:r>
            <a:r>
              <a:rPr lang="en-GB" sz="1600" dirty="0">
                <a:latin typeface="Consolas" panose="020B0609020204030204" pitchFamily="49" charset="0"/>
              </a:rPr>
              <a:t>, </a:t>
            </a:r>
            <a:r>
              <a:rPr lang="el-GR" sz="1600" dirty="0">
                <a:latin typeface="Consolas" panose="020B0609020204030204" pitchFamily="49" charset="0"/>
              </a:rPr>
              <a:t>  			</a:t>
            </a:r>
            <a:r>
              <a:rPr lang="en-GB" sz="1600" dirty="0" err="1">
                <a:latin typeface="Consolas" panose="020B0609020204030204" pitchFamily="49" charset="0"/>
              </a:rPr>
              <a:t>shooterorc</a:t>
            </a:r>
            <a:r>
              <a:rPr lang="en-GB" sz="1600" dirty="0">
                <a:latin typeface="Consolas" panose="020B0609020204030204" pitchFamily="49" charset="0"/>
              </a:rPr>
              <a:t>, </a:t>
            </a:r>
            <a:r>
              <a:rPr lang="en-GB" sz="1600" dirty="0" err="1">
                <a:latin typeface="Consolas" panose="020B0609020204030204" pitchFamily="49" charset="0"/>
              </a:rPr>
              <a:t>heroorc</a:t>
            </a:r>
            <a:r>
              <a:rPr lang="en-GB" sz="1600" dirty="0">
                <a:latin typeface="Consolas" panose="020B0609020204030204" pitchFamily="49" charset="0"/>
              </a:rPr>
              <a:t>, hero1orc;</a:t>
            </a: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public </a:t>
            </a:r>
            <a:r>
              <a:rPr lang="en-GB" sz="1600" dirty="0" err="1">
                <a:latin typeface="Consolas" panose="020B0609020204030204" pitchFamily="49" charset="0"/>
              </a:rPr>
              <a:t>LayerMask</a:t>
            </a:r>
            <a:r>
              <a:rPr lang="en-GB" sz="1600" dirty="0">
                <a:latin typeface="Consolas" panose="020B0609020204030204" pitchFamily="49" charset="0"/>
              </a:rPr>
              <a:t> </a:t>
            </a:r>
            <a:r>
              <a:rPr lang="en-GB" sz="1600" dirty="0" err="1">
                <a:latin typeface="Consolas" panose="020B0609020204030204" pitchFamily="49" charset="0"/>
              </a:rPr>
              <a:t>pUnitLayer</a:t>
            </a:r>
            <a:r>
              <a:rPr lang="en-GB" sz="1600" dirty="0">
                <a:latin typeface="Consolas" panose="020B0609020204030204" pitchFamily="49" charset="0"/>
              </a:rPr>
              <a:t>, </a:t>
            </a:r>
            <a:r>
              <a:rPr lang="en-GB" sz="1600" dirty="0" err="1">
                <a:latin typeface="Consolas" panose="020B0609020204030204" pitchFamily="49" charset="0"/>
              </a:rPr>
              <a:t>eUnitLayer</a:t>
            </a:r>
            <a:r>
              <a:rPr lang="en-GB" sz="1600" dirty="0">
                <a:latin typeface="Consolas" panose="020B0609020204030204" pitchFamily="49" charset="0"/>
              </a:rPr>
              <a:t>;</a:t>
            </a:r>
          </a:p>
          <a:p>
            <a:pPr marL="0" indent="0">
              <a:buNone/>
            </a:pPr>
            <a:r>
              <a:rPr lang="en-GB" sz="1600" dirty="0">
                <a:latin typeface="Consolas" panose="020B0609020204030204" pitchFamily="49" charset="0"/>
              </a:rPr>
              <a:t>        private void Awake()</a:t>
            </a:r>
          </a:p>
          <a:p>
            <a:pPr marL="0" indent="0">
              <a:buNone/>
            </a:pPr>
            <a:r>
              <a:rPr lang="en-GB" sz="1600" dirty="0">
                <a:latin typeface="Consolas" panose="020B0609020204030204" pitchFamily="49" charset="0"/>
              </a:rPr>
              <a:t>        {</a:t>
            </a:r>
          </a:p>
          <a:p>
            <a:pPr marL="0" indent="0">
              <a:buNone/>
            </a:pPr>
            <a:r>
              <a:rPr lang="en-GB" sz="1600" dirty="0">
                <a:latin typeface="Consolas" panose="020B0609020204030204" pitchFamily="49" charset="0"/>
              </a:rPr>
              <a:t>            instance = this;</a:t>
            </a:r>
          </a:p>
          <a:p>
            <a:pPr marL="0" indent="0">
              <a:buNone/>
            </a:pPr>
            <a:r>
              <a:rPr lang="en-GB" sz="1600" dirty="0">
                <a:latin typeface="Consolas" panose="020B0609020204030204" pitchFamily="49" charset="0"/>
              </a:rPr>
              <a:t>        }</a:t>
            </a:r>
            <a:endParaRPr lang="el-GR" sz="1600" dirty="0"/>
          </a:p>
        </p:txBody>
      </p:sp>
    </p:spTree>
    <p:extLst>
      <p:ext uri="{BB962C8B-B14F-4D97-AF65-F5344CB8AC3E}">
        <p14:creationId xmlns:p14="http://schemas.microsoft.com/office/powerpoint/2010/main" val="3228539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318258" y="454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24124" y="1134778"/>
            <a:ext cx="10992989" cy="5723222"/>
          </a:xfrm>
        </p:spPr>
        <p:txBody>
          <a:bodyPr>
            <a:noAutofit/>
          </a:bodyPr>
          <a:lstStyle/>
          <a:p>
            <a:pPr marL="0" indent="0">
              <a:buNone/>
            </a:pPr>
            <a:r>
              <a:rPr lang="en-US" sz="1800" dirty="0" err="1"/>
              <a:t>Unit_Handler</a:t>
            </a:r>
            <a:r>
              <a:rPr lang="en-US" sz="1800" dirty="0"/>
              <a:t> Script:</a:t>
            </a:r>
            <a:r>
              <a:rPr lang="el-GR" sz="1800" dirty="0"/>
              <a:t> συνέχεια</a:t>
            </a:r>
          </a:p>
          <a:p>
            <a:pPr marL="0" indent="0">
              <a:buNone/>
            </a:pPr>
            <a:r>
              <a:rPr lang="en-US" sz="1400" dirty="0">
                <a:latin typeface="Consolas" panose="020B0609020204030204" pitchFamily="49" charset="0"/>
              </a:rPr>
              <a:t>p</a:t>
            </a:r>
            <a:r>
              <a:rPr lang="en-GB" sz="1400" dirty="0" err="1">
                <a:latin typeface="Consolas" panose="020B0609020204030204" pitchFamily="49" charset="0"/>
              </a:rPr>
              <a:t>ublic</a:t>
            </a:r>
            <a:r>
              <a:rPr lang="en-GB" sz="1400" dirty="0">
                <a:latin typeface="Consolas" panose="020B0609020204030204" pitchFamily="49" charset="0"/>
              </a:rPr>
              <a:t> </a:t>
            </a:r>
            <a:r>
              <a:rPr lang="en-GB" sz="1400" dirty="0" err="1">
                <a:latin typeface="Consolas" panose="020B0609020204030204" pitchFamily="49" charset="0"/>
              </a:rPr>
              <a:t>UnitStatType.Base</a:t>
            </a:r>
            <a:r>
              <a:rPr lang="en-GB" sz="1400" dirty="0">
                <a:latin typeface="Consolas" panose="020B0609020204030204" pitchFamily="49" charset="0"/>
              </a:rPr>
              <a:t> </a:t>
            </a:r>
            <a:r>
              <a:rPr lang="en-GB" sz="1400" dirty="0" err="1">
                <a:latin typeface="Consolas" panose="020B0609020204030204" pitchFamily="49" charset="0"/>
              </a:rPr>
              <a:t>GetBasicUnitStats</a:t>
            </a:r>
            <a:r>
              <a:rPr lang="en-GB" sz="1400" dirty="0">
                <a:latin typeface="Consolas" panose="020B0609020204030204" pitchFamily="49" charset="0"/>
              </a:rPr>
              <a:t>(string type)</a:t>
            </a:r>
          </a:p>
          <a:p>
            <a:pPr marL="0" indent="0">
              <a:buNone/>
            </a:pPr>
            <a:r>
              <a:rPr lang="en-GB" sz="1400" dirty="0">
                <a:latin typeface="Consolas" panose="020B0609020204030204" pitchFamily="49" charset="0"/>
              </a:rPr>
              <a:t>        {</a:t>
            </a:r>
          </a:p>
          <a:p>
            <a:pPr marL="0" indent="0">
              <a:buNone/>
            </a:pPr>
            <a:r>
              <a:rPr lang="en-GB" sz="1400" dirty="0">
                <a:latin typeface="Consolas" panose="020B0609020204030204" pitchFamily="49" charset="0"/>
              </a:rPr>
              <a:t>            </a:t>
            </a:r>
            <a:r>
              <a:rPr lang="en-GB" sz="1400" dirty="0" err="1">
                <a:latin typeface="Consolas" panose="020B0609020204030204" pitchFamily="49" charset="0"/>
              </a:rPr>
              <a:t>BasicUnit</a:t>
            </a:r>
            <a:r>
              <a:rPr lang="en-GB" sz="1400" dirty="0">
                <a:latin typeface="Consolas" panose="020B0609020204030204" pitchFamily="49" charset="0"/>
              </a:rPr>
              <a:t> unit;</a:t>
            </a:r>
          </a:p>
          <a:p>
            <a:pPr marL="0" indent="0">
              <a:buNone/>
            </a:pPr>
            <a:r>
              <a:rPr lang="en-GB" sz="1400" dirty="0">
                <a:latin typeface="Consolas" panose="020B0609020204030204" pitchFamily="49" charset="0"/>
              </a:rPr>
              <a:t>            switch (type)</a:t>
            </a:r>
          </a:p>
          <a:p>
            <a:pPr marL="0" indent="0">
              <a:buNone/>
            </a:pPr>
            <a:r>
              <a:rPr lang="en-GB" sz="1400" dirty="0">
                <a:latin typeface="Consolas" panose="020B0609020204030204" pitchFamily="49" charset="0"/>
              </a:rPr>
              <a:t>            {</a:t>
            </a:r>
          </a:p>
          <a:p>
            <a:pPr marL="0" indent="0">
              <a:buNone/>
            </a:pPr>
            <a:r>
              <a:rPr lang="en-GB" sz="1400" dirty="0">
                <a:latin typeface="Consolas" panose="020B0609020204030204" pitchFamily="49" charset="0"/>
              </a:rPr>
              <a:t>                case "peasant":</a:t>
            </a:r>
          </a:p>
          <a:p>
            <a:pPr marL="0" indent="0">
              <a:buNone/>
            </a:pPr>
            <a:r>
              <a:rPr lang="en-GB" sz="1400" dirty="0">
                <a:latin typeface="Consolas" panose="020B0609020204030204" pitchFamily="49" charset="0"/>
              </a:rPr>
              <a:t>                    unit = peasant;</a:t>
            </a:r>
          </a:p>
          <a:p>
            <a:pPr marL="0" indent="0">
              <a:buNone/>
            </a:pPr>
            <a:r>
              <a:rPr lang="en-GB" sz="1400" dirty="0">
                <a:latin typeface="Consolas" panose="020B0609020204030204" pitchFamily="49" charset="0"/>
              </a:rPr>
              <a:t>                    break;</a:t>
            </a:r>
          </a:p>
          <a:p>
            <a:pPr marL="0" indent="0">
              <a:buNone/>
            </a:pPr>
            <a:r>
              <a:rPr lang="en-GB" sz="1400" dirty="0">
                <a:latin typeface="Consolas" panose="020B0609020204030204" pitchFamily="49" charset="0"/>
              </a:rPr>
              <a:t>                case "soldier":</a:t>
            </a:r>
          </a:p>
          <a:p>
            <a:pPr marL="0" indent="0">
              <a:buNone/>
            </a:pPr>
            <a:r>
              <a:rPr lang="en-GB" sz="1400" dirty="0">
                <a:latin typeface="Consolas" panose="020B0609020204030204" pitchFamily="49" charset="0"/>
              </a:rPr>
              <a:t>                    unit = soldier;</a:t>
            </a:r>
          </a:p>
          <a:p>
            <a:pPr marL="0" indent="0">
              <a:buNone/>
            </a:pPr>
            <a:r>
              <a:rPr lang="en-GB" sz="1400" dirty="0">
                <a:latin typeface="Consolas" panose="020B0609020204030204" pitchFamily="49" charset="0"/>
              </a:rPr>
              <a:t>                    break;</a:t>
            </a:r>
          </a:p>
          <a:p>
            <a:pPr marL="0" indent="0">
              <a:buNone/>
            </a:pPr>
            <a:r>
              <a:rPr lang="en-GB" sz="1400" dirty="0">
                <a:latin typeface="Consolas" panose="020B0609020204030204" pitchFamily="49" charset="0"/>
              </a:rPr>
              <a:t>                case "sergeant":</a:t>
            </a:r>
          </a:p>
          <a:p>
            <a:pPr marL="0" indent="0">
              <a:buNone/>
            </a:pPr>
            <a:r>
              <a:rPr lang="en-GB" sz="1400" dirty="0">
                <a:latin typeface="Consolas" panose="020B0609020204030204" pitchFamily="49" charset="0"/>
              </a:rPr>
              <a:t>                    unit = sergeant;</a:t>
            </a:r>
          </a:p>
          <a:p>
            <a:pPr marL="0" indent="0">
              <a:buNone/>
            </a:pPr>
            <a:r>
              <a:rPr lang="en-GB" sz="1400" dirty="0">
                <a:latin typeface="Consolas" panose="020B0609020204030204" pitchFamily="49" charset="0"/>
              </a:rPr>
              <a:t>                    break;</a:t>
            </a:r>
            <a:endParaRPr lang="el-GR" sz="1400" dirty="0"/>
          </a:p>
        </p:txBody>
      </p:sp>
    </p:spTree>
    <p:extLst>
      <p:ext uri="{BB962C8B-B14F-4D97-AF65-F5344CB8AC3E}">
        <p14:creationId xmlns:p14="http://schemas.microsoft.com/office/powerpoint/2010/main" val="2719718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318258" y="454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24124" y="1134778"/>
            <a:ext cx="10992989" cy="5723222"/>
          </a:xfrm>
        </p:spPr>
        <p:txBody>
          <a:bodyPr>
            <a:noAutofit/>
          </a:bodyPr>
          <a:lstStyle/>
          <a:p>
            <a:pPr marL="0" indent="0">
              <a:buNone/>
            </a:pPr>
            <a:r>
              <a:rPr lang="en-US" sz="1800" dirty="0" err="1"/>
              <a:t>Unit_Handler</a:t>
            </a:r>
            <a:r>
              <a:rPr lang="en-US" sz="1800" dirty="0"/>
              <a:t> Script:</a:t>
            </a:r>
            <a:r>
              <a:rPr lang="el-GR" sz="1800" dirty="0"/>
              <a:t> συνέχεια</a:t>
            </a:r>
            <a:endParaRPr lang="en-US" sz="1800" dirty="0"/>
          </a:p>
          <a:p>
            <a:pPr marL="0" indent="0">
              <a:buNone/>
            </a:pPr>
            <a:r>
              <a:rPr lang="en-GB" sz="1400" dirty="0">
                <a:latin typeface="Consolas" panose="020B0609020204030204" pitchFamily="49" charset="0"/>
              </a:rPr>
              <a:t>			case "elite":</a:t>
            </a:r>
          </a:p>
          <a:p>
            <a:pPr marL="0" indent="0">
              <a:buNone/>
            </a:pPr>
            <a:r>
              <a:rPr lang="en-GB" sz="1400" dirty="0">
                <a:latin typeface="Consolas" panose="020B0609020204030204" pitchFamily="49" charset="0"/>
              </a:rPr>
              <a:t>                    unit = elite;</a:t>
            </a:r>
          </a:p>
          <a:p>
            <a:pPr marL="0" indent="0">
              <a:buNone/>
            </a:pPr>
            <a:r>
              <a:rPr lang="en-GB" sz="1400" dirty="0">
                <a:latin typeface="Consolas" panose="020B0609020204030204" pitchFamily="49" charset="0"/>
              </a:rPr>
              <a:t>                    break;</a:t>
            </a:r>
          </a:p>
          <a:p>
            <a:pPr marL="0" indent="0">
              <a:buNone/>
            </a:pPr>
            <a:r>
              <a:rPr lang="en-GB" sz="1400" dirty="0">
                <a:latin typeface="Consolas" panose="020B0609020204030204" pitchFamily="49" charset="0"/>
              </a:rPr>
              <a:t>                case "command":</a:t>
            </a:r>
          </a:p>
          <a:p>
            <a:pPr marL="0" indent="0">
              <a:buNone/>
            </a:pPr>
            <a:r>
              <a:rPr lang="en-GB" sz="1400" dirty="0">
                <a:latin typeface="Consolas" panose="020B0609020204030204" pitchFamily="49" charset="0"/>
              </a:rPr>
              <a:t>                    unit = command;</a:t>
            </a:r>
          </a:p>
          <a:p>
            <a:pPr marL="0" indent="0">
              <a:buNone/>
            </a:pPr>
            <a:r>
              <a:rPr lang="en-GB" sz="1400" dirty="0">
                <a:latin typeface="Consolas" panose="020B0609020204030204" pitchFamily="49" charset="0"/>
              </a:rPr>
              <a:t>                    break;</a:t>
            </a:r>
          </a:p>
          <a:p>
            <a:pPr marL="0" indent="0">
              <a:buNone/>
            </a:pPr>
            <a:r>
              <a:rPr lang="en-GB" sz="1400" dirty="0">
                <a:latin typeface="Consolas" panose="020B0609020204030204" pitchFamily="49" charset="0"/>
              </a:rPr>
              <a:t>                case "healer":</a:t>
            </a:r>
          </a:p>
          <a:p>
            <a:pPr marL="0" indent="0">
              <a:buNone/>
            </a:pPr>
            <a:r>
              <a:rPr lang="en-GB" sz="1400" dirty="0">
                <a:latin typeface="Consolas" panose="020B0609020204030204" pitchFamily="49" charset="0"/>
              </a:rPr>
              <a:t>                    unit = healer;</a:t>
            </a:r>
          </a:p>
          <a:p>
            <a:pPr marL="0" indent="0">
              <a:buNone/>
            </a:pPr>
            <a:r>
              <a:rPr lang="en-GB" sz="1400" dirty="0">
                <a:latin typeface="Consolas" panose="020B0609020204030204" pitchFamily="49" charset="0"/>
              </a:rPr>
              <a:t>                    break;</a:t>
            </a:r>
          </a:p>
          <a:p>
            <a:pPr marL="0" indent="0">
              <a:buNone/>
            </a:pPr>
            <a:r>
              <a:rPr lang="en-GB" sz="1400" dirty="0">
                <a:latin typeface="Consolas" panose="020B0609020204030204" pitchFamily="49" charset="0"/>
              </a:rPr>
              <a:t>                case "shooter":</a:t>
            </a:r>
          </a:p>
          <a:p>
            <a:pPr marL="0" indent="0">
              <a:buNone/>
            </a:pPr>
            <a:r>
              <a:rPr lang="en-GB" sz="1400" dirty="0">
                <a:latin typeface="Consolas" panose="020B0609020204030204" pitchFamily="49" charset="0"/>
              </a:rPr>
              <a:t>                    unit = shooter;</a:t>
            </a:r>
          </a:p>
          <a:p>
            <a:pPr marL="0" indent="0">
              <a:buNone/>
            </a:pPr>
            <a:r>
              <a:rPr lang="en-GB" sz="1400" dirty="0">
                <a:latin typeface="Consolas" panose="020B0609020204030204" pitchFamily="49" charset="0"/>
              </a:rPr>
              <a:t>                    break;</a:t>
            </a:r>
          </a:p>
          <a:p>
            <a:pPr marL="0" indent="0">
              <a:buNone/>
            </a:pPr>
            <a:r>
              <a:rPr lang="en-GB" sz="1400" dirty="0">
                <a:latin typeface="Consolas" panose="020B0609020204030204" pitchFamily="49" charset="0"/>
              </a:rPr>
              <a:t>                case "hero":</a:t>
            </a:r>
          </a:p>
          <a:p>
            <a:pPr marL="0" indent="0">
              <a:buNone/>
            </a:pPr>
            <a:r>
              <a:rPr lang="en-GB" sz="1400" dirty="0">
                <a:latin typeface="Consolas" panose="020B0609020204030204" pitchFamily="49" charset="0"/>
              </a:rPr>
              <a:t>                    unit = hero;</a:t>
            </a:r>
          </a:p>
          <a:p>
            <a:pPr marL="0" indent="0">
              <a:buNone/>
            </a:pPr>
            <a:r>
              <a:rPr lang="en-GB" sz="1400" dirty="0">
                <a:latin typeface="Consolas" panose="020B0609020204030204" pitchFamily="49" charset="0"/>
              </a:rPr>
              <a:t>                    break;</a:t>
            </a:r>
          </a:p>
          <a:p>
            <a:pPr marL="0" indent="0">
              <a:buNone/>
            </a:pPr>
            <a:r>
              <a:rPr lang="en-GB" sz="1400" dirty="0">
                <a:latin typeface="Consolas" panose="020B0609020204030204" pitchFamily="49" charset="0"/>
              </a:rPr>
              <a:t>                </a:t>
            </a:r>
            <a:endParaRPr lang="el-GR" sz="1400" dirty="0"/>
          </a:p>
        </p:txBody>
      </p:sp>
    </p:spTree>
    <p:extLst>
      <p:ext uri="{BB962C8B-B14F-4D97-AF65-F5344CB8AC3E}">
        <p14:creationId xmlns:p14="http://schemas.microsoft.com/office/powerpoint/2010/main" val="3359417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318258" y="454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24124" y="1134778"/>
            <a:ext cx="10992989" cy="5723222"/>
          </a:xfrm>
        </p:spPr>
        <p:txBody>
          <a:bodyPr>
            <a:noAutofit/>
          </a:bodyPr>
          <a:lstStyle/>
          <a:p>
            <a:pPr marL="0" indent="0">
              <a:buNone/>
            </a:pPr>
            <a:r>
              <a:rPr lang="en-US" sz="1800" dirty="0" err="1"/>
              <a:t>Unit_Handler</a:t>
            </a:r>
            <a:r>
              <a:rPr lang="en-US" sz="1800" dirty="0"/>
              <a:t> Script:</a:t>
            </a:r>
            <a:r>
              <a:rPr lang="el-GR" sz="1800" dirty="0"/>
              <a:t> συνέχεια</a:t>
            </a:r>
            <a:endParaRPr lang="en-US" sz="1800" dirty="0"/>
          </a:p>
          <a:p>
            <a:pPr marL="0" indent="0">
              <a:buNone/>
            </a:pPr>
            <a:r>
              <a:rPr lang="en-US" sz="1800" dirty="0">
                <a:latin typeface="Consolas" panose="020B0609020204030204" pitchFamily="49" charset="0"/>
              </a:rPr>
              <a:t>		  </a:t>
            </a:r>
            <a:r>
              <a:rPr lang="en-GB" sz="1200" dirty="0">
                <a:latin typeface="Consolas" panose="020B0609020204030204" pitchFamily="49" charset="0"/>
              </a:rPr>
              <a:t>case "hero1":</a:t>
            </a:r>
          </a:p>
          <a:p>
            <a:pPr marL="0" indent="0">
              <a:buNone/>
            </a:pPr>
            <a:r>
              <a:rPr lang="en-GB" sz="1200" dirty="0">
                <a:latin typeface="Consolas" panose="020B0609020204030204" pitchFamily="49" charset="0"/>
              </a:rPr>
              <a:t>                    unit = hero1;</a:t>
            </a:r>
          </a:p>
          <a:p>
            <a:pPr marL="0" indent="0">
              <a:buNone/>
            </a:pPr>
            <a:r>
              <a:rPr lang="en-GB" sz="1200" dirty="0">
                <a:latin typeface="Consolas" panose="020B0609020204030204" pitchFamily="49" charset="0"/>
              </a:rPr>
              <a:t>                    break;</a:t>
            </a:r>
          </a:p>
          <a:p>
            <a:pPr marL="0" indent="0">
              <a:buNone/>
            </a:pPr>
            <a:r>
              <a:rPr lang="en-GB" sz="1200" dirty="0">
                <a:latin typeface="Consolas" panose="020B0609020204030204" pitchFamily="49" charset="0"/>
              </a:rPr>
              <a:t>                case "</a:t>
            </a:r>
            <a:r>
              <a:rPr lang="en-GB" sz="1200" dirty="0" err="1">
                <a:latin typeface="Consolas" panose="020B0609020204030204" pitchFamily="49" charset="0"/>
              </a:rPr>
              <a:t>peasantorc</a:t>
            </a:r>
            <a:r>
              <a:rPr lang="en-GB" sz="1200" dirty="0">
                <a:latin typeface="Consolas" panose="020B0609020204030204" pitchFamily="49" charset="0"/>
              </a:rPr>
              <a:t>":</a:t>
            </a:r>
          </a:p>
          <a:p>
            <a:pPr marL="0" indent="0">
              <a:buNone/>
            </a:pPr>
            <a:r>
              <a:rPr lang="en-GB" sz="1200" dirty="0">
                <a:latin typeface="Consolas" panose="020B0609020204030204" pitchFamily="49" charset="0"/>
              </a:rPr>
              <a:t>                    unit = </a:t>
            </a:r>
            <a:r>
              <a:rPr lang="en-GB" sz="1200" dirty="0" err="1">
                <a:latin typeface="Consolas" panose="020B0609020204030204" pitchFamily="49" charset="0"/>
              </a:rPr>
              <a:t>peasantorc</a:t>
            </a:r>
            <a:r>
              <a:rPr lang="en-GB" sz="1200" dirty="0">
                <a:latin typeface="Consolas" panose="020B0609020204030204" pitchFamily="49" charset="0"/>
              </a:rPr>
              <a:t>;</a:t>
            </a:r>
          </a:p>
          <a:p>
            <a:pPr marL="0" indent="0">
              <a:buNone/>
            </a:pPr>
            <a:r>
              <a:rPr lang="en-GB" sz="1200" dirty="0">
                <a:latin typeface="Consolas" panose="020B0609020204030204" pitchFamily="49" charset="0"/>
              </a:rPr>
              <a:t>                    break;</a:t>
            </a:r>
          </a:p>
          <a:p>
            <a:pPr marL="0" indent="0">
              <a:buNone/>
            </a:pPr>
            <a:r>
              <a:rPr lang="en-GB" sz="1200" dirty="0">
                <a:latin typeface="Consolas" panose="020B0609020204030204" pitchFamily="49" charset="0"/>
              </a:rPr>
              <a:t>                case "</a:t>
            </a:r>
            <a:r>
              <a:rPr lang="en-GB" sz="1200" dirty="0" err="1">
                <a:latin typeface="Consolas" panose="020B0609020204030204" pitchFamily="49" charset="0"/>
              </a:rPr>
              <a:t>soldierorc</a:t>
            </a:r>
            <a:r>
              <a:rPr lang="en-GB" sz="1200" dirty="0">
                <a:latin typeface="Consolas" panose="020B0609020204030204" pitchFamily="49" charset="0"/>
              </a:rPr>
              <a:t>":</a:t>
            </a:r>
          </a:p>
          <a:p>
            <a:pPr marL="0" indent="0">
              <a:buNone/>
            </a:pPr>
            <a:r>
              <a:rPr lang="en-GB" sz="1200" dirty="0">
                <a:latin typeface="Consolas" panose="020B0609020204030204" pitchFamily="49" charset="0"/>
              </a:rPr>
              <a:t>                    unit = </a:t>
            </a:r>
            <a:r>
              <a:rPr lang="en-GB" sz="1200" dirty="0" err="1">
                <a:latin typeface="Consolas" panose="020B0609020204030204" pitchFamily="49" charset="0"/>
              </a:rPr>
              <a:t>soldierorc</a:t>
            </a:r>
            <a:r>
              <a:rPr lang="en-GB" sz="1200" dirty="0">
                <a:latin typeface="Consolas" panose="020B0609020204030204" pitchFamily="49" charset="0"/>
              </a:rPr>
              <a:t>;</a:t>
            </a:r>
          </a:p>
          <a:p>
            <a:pPr marL="0" indent="0">
              <a:buNone/>
            </a:pPr>
            <a:r>
              <a:rPr lang="en-GB" sz="1200" dirty="0">
                <a:latin typeface="Consolas" panose="020B0609020204030204" pitchFamily="49" charset="0"/>
              </a:rPr>
              <a:t>                    break;</a:t>
            </a:r>
          </a:p>
          <a:p>
            <a:pPr marL="0" indent="0">
              <a:buNone/>
            </a:pPr>
            <a:r>
              <a:rPr lang="en-GB" sz="1200" dirty="0">
                <a:latin typeface="Consolas" panose="020B0609020204030204" pitchFamily="49" charset="0"/>
              </a:rPr>
              <a:t>                case "</a:t>
            </a:r>
            <a:r>
              <a:rPr lang="en-GB" sz="1200" dirty="0" err="1">
                <a:latin typeface="Consolas" panose="020B0609020204030204" pitchFamily="49" charset="0"/>
              </a:rPr>
              <a:t>sergeantorc</a:t>
            </a:r>
            <a:r>
              <a:rPr lang="en-GB" sz="1200" dirty="0">
                <a:latin typeface="Consolas" panose="020B0609020204030204" pitchFamily="49" charset="0"/>
              </a:rPr>
              <a:t>":</a:t>
            </a:r>
          </a:p>
          <a:p>
            <a:pPr marL="0" indent="0">
              <a:buNone/>
            </a:pPr>
            <a:r>
              <a:rPr lang="en-GB" sz="1200" dirty="0">
                <a:latin typeface="Consolas" panose="020B0609020204030204" pitchFamily="49" charset="0"/>
              </a:rPr>
              <a:t>                    unit = </a:t>
            </a:r>
            <a:r>
              <a:rPr lang="en-GB" sz="1200" dirty="0" err="1">
                <a:latin typeface="Consolas" panose="020B0609020204030204" pitchFamily="49" charset="0"/>
              </a:rPr>
              <a:t>sergeantorc</a:t>
            </a:r>
            <a:r>
              <a:rPr lang="en-GB" sz="1200" dirty="0">
                <a:latin typeface="Consolas" panose="020B0609020204030204" pitchFamily="49" charset="0"/>
              </a:rPr>
              <a:t>;</a:t>
            </a:r>
          </a:p>
          <a:p>
            <a:pPr marL="0" indent="0">
              <a:buNone/>
            </a:pPr>
            <a:r>
              <a:rPr lang="en-GB" sz="1200" dirty="0">
                <a:latin typeface="Consolas" panose="020B0609020204030204" pitchFamily="49" charset="0"/>
              </a:rPr>
              <a:t>                    break;</a:t>
            </a:r>
          </a:p>
          <a:p>
            <a:pPr marL="0" indent="0">
              <a:buNone/>
            </a:pPr>
            <a:r>
              <a:rPr lang="en-GB" sz="1200" dirty="0">
                <a:latin typeface="Consolas" panose="020B0609020204030204" pitchFamily="49" charset="0"/>
              </a:rPr>
              <a:t>                case "</a:t>
            </a:r>
            <a:r>
              <a:rPr lang="en-GB" sz="1200" dirty="0" err="1">
                <a:latin typeface="Consolas" panose="020B0609020204030204" pitchFamily="49" charset="0"/>
              </a:rPr>
              <a:t>eliteorc</a:t>
            </a:r>
            <a:r>
              <a:rPr lang="en-GB" sz="1200" dirty="0">
                <a:latin typeface="Consolas" panose="020B0609020204030204" pitchFamily="49" charset="0"/>
              </a:rPr>
              <a:t>":</a:t>
            </a:r>
          </a:p>
          <a:p>
            <a:pPr marL="0" indent="0">
              <a:buNone/>
            </a:pPr>
            <a:r>
              <a:rPr lang="en-GB" sz="1200" dirty="0">
                <a:latin typeface="Consolas" panose="020B0609020204030204" pitchFamily="49" charset="0"/>
              </a:rPr>
              <a:t>                    unit = </a:t>
            </a:r>
            <a:r>
              <a:rPr lang="en-GB" sz="1200" dirty="0" err="1">
                <a:latin typeface="Consolas" panose="020B0609020204030204" pitchFamily="49" charset="0"/>
              </a:rPr>
              <a:t>eliteorc</a:t>
            </a:r>
            <a:r>
              <a:rPr lang="en-GB" sz="1200" dirty="0">
                <a:latin typeface="Consolas" panose="020B0609020204030204" pitchFamily="49" charset="0"/>
              </a:rPr>
              <a:t>;</a:t>
            </a:r>
          </a:p>
          <a:p>
            <a:pPr marL="0" indent="0">
              <a:buNone/>
            </a:pPr>
            <a:r>
              <a:rPr lang="en-GB" sz="1200" dirty="0">
                <a:latin typeface="Consolas" panose="020B0609020204030204" pitchFamily="49" charset="0"/>
              </a:rPr>
              <a:t>                    break;</a:t>
            </a:r>
          </a:p>
          <a:p>
            <a:pPr marL="0" indent="0">
              <a:buNone/>
            </a:pPr>
            <a:r>
              <a:rPr lang="en-GB" sz="1200" dirty="0">
                <a:latin typeface="Consolas" panose="020B0609020204030204" pitchFamily="49" charset="0"/>
              </a:rPr>
              <a:t>                case "</a:t>
            </a:r>
            <a:r>
              <a:rPr lang="en-GB" sz="1200" dirty="0" err="1">
                <a:latin typeface="Consolas" panose="020B0609020204030204" pitchFamily="49" charset="0"/>
              </a:rPr>
              <a:t>commandorc</a:t>
            </a:r>
            <a:r>
              <a:rPr lang="en-GB" sz="1200" dirty="0">
                <a:latin typeface="Consolas" panose="020B0609020204030204" pitchFamily="49" charset="0"/>
              </a:rPr>
              <a:t>":</a:t>
            </a:r>
          </a:p>
          <a:p>
            <a:pPr marL="0" indent="0">
              <a:buNone/>
            </a:pPr>
            <a:r>
              <a:rPr lang="en-GB" sz="1200" dirty="0">
                <a:latin typeface="Consolas" panose="020B0609020204030204" pitchFamily="49" charset="0"/>
              </a:rPr>
              <a:t>                    unit = </a:t>
            </a:r>
            <a:r>
              <a:rPr lang="en-GB" sz="1200" dirty="0" err="1">
                <a:latin typeface="Consolas" panose="020B0609020204030204" pitchFamily="49" charset="0"/>
              </a:rPr>
              <a:t>commandorc</a:t>
            </a:r>
            <a:r>
              <a:rPr lang="en-GB" sz="1200" dirty="0">
                <a:latin typeface="Consolas" panose="020B0609020204030204" pitchFamily="49" charset="0"/>
              </a:rPr>
              <a:t>; break;</a:t>
            </a:r>
          </a:p>
          <a:p>
            <a:pPr marL="0" indent="0">
              <a:buNone/>
            </a:pPr>
            <a:r>
              <a:rPr lang="en-GB" sz="1200" dirty="0">
                <a:latin typeface="Consolas" panose="020B0609020204030204" pitchFamily="49" charset="0"/>
              </a:rPr>
              <a:t>                    </a:t>
            </a:r>
            <a:endParaRPr lang="en-US" sz="1200" dirty="0"/>
          </a:p>
        </p:txBody>
      </p:sp>
    </p:spTree>
    <p:extLst>
      <p:ext uri="{BB962C8B-B14F-4D97-AF65-F5344CB8AC3E}">
        <p14:creationId xmlns:p14="http://schemas.microsoft.com/office/powerpoint/2010/main" val="3178317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318258" y="454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24124" y="1134778"/>
            <a:ext cx="10992989" cy="5723222"/>
          </a:xfrm>
        </p:spPr>
        <p:txBody>
          <a:bodyPr>
            <a:noAutofit/>
          </a:bodyPr>
          <a:lstStyle/>
          <a:p>
            <a:pPr marL="0" indent="0">
              <a:buNone/>
            </a:pPr>
            <a:r>
              <a:rPr lang="en-US" sz="1800" dirty="0" err="1"/>
              <a:t>Unit_Handler</a:t>
            </a:r>
            <a:r>
              <a:rPr lang="en-US" sz="1800" dirty="0"/>
              <a:t> Script:</a:t>
            </a:r>
            <a:r>
              <a:rPr lang="el-GR" sz="1800" dirty="0"/>
              <a:t> συνέχεια</a:t>
            </a:r>
            <a:endParaRPr lang="en-US" sz="1800" dirty="0"/>
          </a:p>
          <a:p>
            <a:pPr marL="0" indent="0">
              <a:buNone/>
            </a:pPr>
            <a:r>
              <a:rPr lang="en-GB" sz="1000" dirty="0">
                <a:latin typeface="Consolas" panose="020B0609020204030204" pitchFamily="49" charset="0"/>
              </a:rPr>
              <a:t>		  </a:t>
            </a:r>
            <a:r>
              <a:rPr lang="en-GB" sz="1200" dirty="0">
                <a:latin typeface="Consolas" panose="020B0609020204030204" pitchFamily="49" charset="0"/>
              </a:rPr>
              <a:t>case "</a:t>
            </a:r>
            <a:r>
              <a:rPr lang="en-GB" sz="1200" dirty="0" err="1">
                <a:latin typeface="Consolas" panose="020B0609020204030204" pitchFamily="49" charset="0"/>
              </a:rPr>
              <a:t>healerorc</a:t>
            </a:r>
            <a:r>
              <a:rPr lang="en-GB" sz="1200" dirty="0">
                <a:latin typeface="Consolas" panose="020B0609020204030204" pitchFamily="49" charset="0"/>
              </a:rPr>
              <a:t>":</a:t>
            </a:r>
          </a:p>
          <a:p>
            <a:pPr marL="0" indent="0">
              <a:buNone/>
            </a:pPr>
            <a:r>
              <a:rPr lang="en-GB" sz="1200" dirty="0">
                <a:latin typeface="Consolas" panose="020B0609020204030204" pitchFamily="49" charset="0"/>
              </a:rPr>
              <a:t>                    unit = </a:t>
            </a:r>
            <a:r>
              <a:rPr lang="en-GB" sz="1200" dirty="0" err="1">
                <a:latin typeface="Consolas" panose="020B0609020204030204" pitchFamily="49" charset="0"/>
              </a:rPr>
              <a:t>healerorc</a:t>
            </a:r>
            <a:r>
              <a:rPr lang="en-GB" sz="1200" dirty="0">
                <a:latin typeface="Consolas" panose="020B0609020204030204" pitchFamily="49" charset="0"/>
              </a:rPr>
              <a:t>;</a:t>
            </a:r>
          </a:p>
          <a:p>
            <a:pPr marL="0" indent="0">
              <a:buNone/>
            </a:pPr>
            <a:r>
              <a:rPr lang="en-GB" sz="1200" dirty="0">
                <a:latin typeface="Consolas" panose="020B0609020204030204" pitchFamily="49" charset="0"/>
              </a:rPr>
              <a:t>                    break;</a:t>
            </a:r>
          </a:p>
          <a:p>
            <a:pPr marL="0" indent="0">
              <a:buNone/>
            </a:pPr>
            <a:r>
              <a:rPr lang="en-GB" sz="1200" dirty="0">
                <a:latin typeface="Consolas" panose="020B0609020204030204" pitchFamily="49" charset="0"/>
              </a:rPr>
              <a:t>                case "</a:t>
            </a:r>
            <a:r>
              <a:rPr lang="en-GB" sz="1200" dirty="0" err="1">
                <a:latin typeface="Consolas" panose="020B0609020204030204" pitchFamily="49" charset="0"/>
              </a:rPr>
              <a:t>shooterorc</a:t>
            </a:r>
            <a:r>
              <a:rPr lang="en-GB" sz="1200" dirty="0">
                <a:latin typeface="Consolas" panose="020B0609020204030204" pitchFamily="49" charset="0"/>
              </a:rPr>
              <a:t>":</a:t>
            </a:r>
          </a:p>
          <a:p>
            <a:pPr marL="0" indent="0">
              <a:buNone/>
            </a:pPr>
            <a:r>
              <a:rPr lang="en-GB" sz="1200" dirty="0">
                <a:latin typeface="Consolas" panose="020B0609020204030204" pitchFamily="49" charset="0"/>
              </a:rPr>
              <a:t>                    unit = </a:t>
            </a:r>
            <a:r>
              <a:rPr lang="en-GB" sz="1200" dirty="0" err="1">
                <a:latin typeface="Consolas" panose="020B0609020204030204" pitchFamily="49" charset="0"/>
              </a:rPr>
              <a:t>shooterorc</a:t>
            </a:r>
            <a:r>
              <a:rPr lang="en-GB" sz="1200" dirty="0">
                <a:latin typeface="Consolas" panose="020B0609020204030204" pitchFamily="49" charset="0"/>
              </a:rPr>
              <a:t>;</a:t>
            </a:r>
          </a:p>
          <a:p>
            <a:pPr marL="0" indent="0">
              <a:buNone/>
            </a:pPr>
            <a:r>
              <a:rPr lang="en-GB" sz="1200" dirty="0">
                <a:latin typeface="Consolas" panose="020B0609020204030204" pitchFamily="49" charset="0"/>
              </a:rPr>
              <a:t>                    break;</a:t>
            </a:r>
          </a:p>
          <a:p>
            <a:pPr marL="0" indent="0">
              <a:buNone/>
            </a:pPr>
            <a:r>
              <a:rPr lang="en-GB" sz="1200" dirty="0">
                <a:latin typeface="Consolas" panose="020B0609020204030204" pitchFamily="49" charset="0"/>
              </a:rPr>
              <a:t>                case "</a:t>
            </a:r>
            <a:r>
              <a:rPr lang="en-GB" sz="1200" dirty="0" err="1">
                <a:latin typeface="Consolas" panose="020B0609020204030204" pitchFamily="49" charset="0"/>
              </a:rPr>
              <a:t>heroorc</a:t>
            </a:r>
            <a:r>
              <a:rPr lang="en-GB" sz="1200" dirty="0">
                <a:latin typeface="Consolas" panose="020B0609020204030204" pitchFamily="49" charset="0"/>
              </a:rPr>
              <a:t>":</a:t>
            </a:r>
          </a:p>
          <a:p>
            <a:pPr marL="0" indent="0">
              <a:buNone/>
            </a:pPr>
            <a:r>
              <a:rPr lang="en-GB" sz="1200" dirty="0">
                <a:latin typeface="Consolas" panose="020B0609020204030204" pitchFamily="49" charset="0"/>
              </a:rPr>
              <a:t>                    unit = </a:t>
            </a:r>
            <a:r>
              <a:rPr lang="en-GB" sz="1200" dirty="0" err="1">
                <a:latin typeface="Consolas" panose="020B0609020204030204" pitchFamily="49" charset="0"/>
              </a:rPr>
              <a:t>heroorc</a:t>
            </a:r>
            <a:r>
              <a:rPr lang="en-GB" sz="1200" dirty="0">
                <a:latin typeface="Consolas" panose="020B0609020204030204" pitchFamily="49" charset="0"/>
              </a:rPr>
              <a:t>;</a:t>
            </a:r>
          </a:p>
          <a:p>
            <a:pPr marL="0" indent="0">
              <a:buNone/>
            </a:pPr>
            <a:r>
              <a:rPr lang="en-GB" sz="1200" dirty="0">
                <a:latin typeface="Consolas" panose="020B0609020204030204" pitchFamily="49" charset="0"/>
              </a:rPr>
              <a:t>                    break;</a:t>
            </a:r>
          </a:p>
          <a:p>
            <a:pPr marL="0" indent="0">
              <a:buNone/>
            </a:pPr>
            <a:r>
              <a:rPr lang="en-GB" sz="1200" dirty="0">
                <a:latin typeface="Consolas" panose="020B0609020204030204" pitchFamily="49" charset="0"/>
              </a:rPr>
              <a:t>                case "hero1orc":</a:t>
            </a:r>
          </a:p>
          <a:p>
            <a:pPr marL="0" indent="0">
              <a:buNone/>
            </a:pPr>
            <a:r>
              <a:rPr lang="en-GB" sz="1200" dirty="0">
                <a:latin typeface="Consolas" panose="020B0609020204030204" pitchFamily="49" charset="0"/>
              </a:rPr>
              <a:t>                    unit = hero1orc;</a:t>
            </a:r>
          </a:p>
          <a:p>
            <a:pPr marL="0" indent="0">
              <a:buNone/>
            </a:pPr>
            <a:r>
              <a:rPr lang="en-GB" sz="1200" dirty="0">
                <a:latin typeface="Consolas" panose="020B0609020204030204" pitchFamily="49" charset="0"/>
              </a:rPr>
              <a:t>                    break;</a:t>
            </a:r>
          </a:p>
          <a:p>
            <a:pPr marL="0" indent="0">
              <a:buNone/>
            </a:pPr>
            <a:r>
              <a:rPr lang="en-GB" sz="1200" dirty="0">
                <a:latin typeface="Consolas" panose="020B0609020204030204" pitchFamily="49" charset="0"/>
              </a:rPr>
              <a:t>                default:</a:t>
            </a:r>
          </a:p>
          <a:p>
            <a:pPr marL="0" indent="0">
              <a:buNone/>
            </a:pPr>
            <a:r>
              <a:rPr lang="en-GB" sz="1200" dirty="0">
                <a:latin typeface="Consolas" panose="020B0609020204030204" pitchFamily="49" charset="0"/>
              </a:rPr>
              <a:t>                    </a:t>
            </a:r>
            <a:r>
              <a:rPr lang="en-GB" sz="1200" dirty="0" err="1">
                <a:latin typeface="Consolas" panose="020B0609020204030204" pitchFamily="49" charset="0"/>
              </a:rPr>
              <a:t>Debug.Log</a:t>
            </a:r>
            <a:r>
              <a:rPr lang="en-GB" sz="1200" dirty="0">
                <a:latin typeface="Consolas" panose="020B0609020204030204" pitchFamily="49" charset="0"/>
              </a:rPr>
              <a:t>($"Unit Type: {type} could not be found or does not exist");</a:t>
            </a:r>
          </a:p>
          <a:p>
            <a:pPr marL="0" indent="0">
              <a:buNone/>
            </a:pPr>
            <a:r>
              <a:rPr lang="en-GB" sz="1200" dirty="0">
                <a:latin typeface="Consolas" panose="020B0609020204030204" pitchFamily="49" charset="0"/>
              </a:rPr>
              <a:t>                    return null;}return </a:t>
            </a:r>
            <a:r>
              <a:rPr lang="en-GB" sz="1200" dirty="0" err="1">
                <a:latin typeface="Consolas" panose="020B0609020204030204" pitchFamily="49" charset="0"/>
              </a:rPr>
              <a:t>unit.baseStats</a:t>
            </a:r>
            <a:r>
              <a:rPr lang="en-GB" sz="1200" dirty="0">
                <a:latin typeface="Consolas" panose="020B0609020204030204" pitchFamily="49" charset="0"/>
              </a:rPr>
              <a:t>; }}}</a:t>
            </a:r>
          </a:p>
        </p:txBody>
      </p:sp>
    </p:spTree>
    <p:extLst>
      <p:ext uri="{BB962C8B-B14F-4D97-AF65-F5344CB8AC3E}">
        <p14:creationId xmlns:p14="http://schemas.microsoft.com/office/powerpoint/2010/main" val="1904602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318258" y="454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447924" y="1608911"/>
            <a:ext cx="10992989" cy="3064689"/>
          </a:xfrm>
        </p:spPr>
        <p:txBody>
          <a:bodyPr>
            <a:noAutofit/>
          </a:bodyPr>
          <a:lstStyle/>
          <a:p>
            <a:pPr marL="0" indent="0">
              <a:buNone/>
            </a:pPr>
            <a:r>
              <a:rPr lang="en-US" sz="1800" dirty="0" err="1"/>
              <a:t>Building_Handler</a:t>
            </a:r>
            <a:r>
              <a:rPr lang="en-US" sz="1800" dirty="0"/>
              <a:t> Script:</a:t>
            </a:r>
          </a:p>
          <a:p>
            <a:pPr marL="0" indent="0">
              <a:buNone/>
            </a:pPr>
            <a:r>
              <a:rPr lang="el-GR" sz="1600" dirty="0"/>
              <a:t>Ομοίως με την </a:t>
            </a:r>
            <a:r>
              <a:rPr lang="en-US" sz="1600" dirty="0" err="1"/>
              <a:t>unit_handler</a:t>
            </a:r>
            <a:r>
              <a:rPr lang="el-GR" sz="1600" dirty="0"/>
              <a:t> είναι και η </a:t>
            </a:r>
            <a:r>
              <a:rPr lang="en-US" sz="1600" dirty="0" err="1"/>
              <a:t>building_handler</a:t>
            </a:r>
            <a:r>
              <a:rPr lang="el-GR" sz="1600" dirty="0"/>
              <a:t> αλλά αντί για τα ίδια ονόματα έχουμε στα ονόματα των κατηγοριών </a:t>
            </a:r>
            <a:r>
              <a:rPr lang="en-GB" sz="1600" dirty="0"/>
              <a:t>townhall,</a:t>
            </a:r>
            <a:r>
              <a:rPr lang="el-GR" sz="1600" dirty="0"/>
              <a:t> </a:t>
            </a:r>
            <a:r>
              <a:rPr lang="en-GB" sz="1600" dirty="0" err="1"/>
              <a:t>deffenceTowe</a:t>
            </a:r>
            <a:r>
              <a:rPr lang="en-US" sz="1600" dirty="0"/>
              <a:t>r,</a:t>
            </a:r>
            <a:r>
              <a:rPr lang="el-GR" sz="1600" dirty="0"/>
              <a:t> </a:t>
            </a:r>
            <a:r>
              <a:rPr lang="en-GB" sz="1600" dirty="0"/>
              <a:t>watchtower,</a:t>
            </a:r>
            <a:r>
              <a:rPr lang="el-GR" sz="1600" dirty="0"/>
              <a:t> </a:t>
            </a:r>
            <a:r>
              <a:rPr lang="en-GB" sz="1600" dirty="0"/>
              <a:t>farm,</a:t>
            </a:r>
            <a:r>
              <a:rPr lang="el-GR" sz="1600" dirty="0"/>
              <a:t> </a:t>
            </a:r>
            <a:r>
              <a:rPr lang="en-GB" sz="1600" dirty="0"/>
              <a:t>altar,</a:t>
            </a:r>
            <a:r>
              <a:rPr lang="el-GR" sz="1600" dirty="0"/>
              <a:t> </a:t>
            </a:r>
            <a:r>
              <a:rPr lang="en-GB" sz="1600" dirty="0"/>
              <a:t>fortress, mine</a:t>
            </a:r>
            <a:r>
              <a:rPr lang="el-GR" sz="1600" dirty="0"/>
              <a:t> και αντί να έχουμε την συνάρτηση </a:t>
            </a:r>
            <a:r>
              <a:rPr lang="en-US" sz="1600" dirty="0" err="1"/>
              <a:t>GetBasicUnitStats</a:t>
            </a:r>
            <a:r>
              <a:rPr lang="el-GR" sz="1600" dirty="0"/>
              <a:t> έχουμε</a:t>
            </a:r>
            <a:r>
              <a:rPr lang="en-US" sz="1600" dirty="0"/>
              <a:t> </a:t>
            </a:r>
            <a:r>
              <a:rPr lang="el-GR" sz="1600" dirty="0"/>
              <a:t>την </a:t>
            </a:r>
            <a:r>
              <a:rPr lang="en-US" sz="1600" dirty="0" err="1"/>
              <a:t>GetBasicBuildingStats</a:t>
            </a:r>
            <a:r>
              <a:rPr lang="el-GR" sz="1600" dirty="0"/>
              <a:t>.</a:t>
            </a:r>
          </a:p>
          <a:p>
            <a:pPr marL="0" indent="0">
              <a:buNone/>
            </a:pPr>
            <a:r>
              <a:rPr lang="el-GR" sz="1600" dirty="0"/>
              <a:t>Αυτές οι δυο συναρτήσεις είναι σημαντικές γιατί μέσω αυτών ψάχνουμε σε ποια ομάδα ανήκει το μοντέλο, αλλά και τι </a:t>
            </a:r>
            <a:r>
              <a:rPr lang="en-US" sz="1600" dirty="0"/>
              <a:t>stats</a:t>
            </a:r>
            <a:r>
              <a:rPr lang="el-GR" sz="1600" dirty="0"/>
              <a:t> πρέπει περαστούν. Όμως όπως φαίνεται στον κώδικα </a:t>
            </a:r>
            <a:r>
              <a:rPr lang="el-GR" sz="1600" dirty="0" err="1"/>
              <a:t>στηνν</a:t>
            </a:r>
            <a:r>
              <a:rPr lang="el-GR" sz="1600" dirty="0"/>
              <a:t> </a:t>
            </a:r>
            <a:r>
              <a:rPr lang="en-US" sz="1600" dirty="0" err="1"/>
              <a:t>unit_handler</a:t>
            </a:r>
            <a:r>
              <a:rPr lang="el-GR" sz="1600" dirty="0"/>
              <a:t> έχουμε δυο φορές τις ονομασίες. Αυτό γίνεται ώστε να έχουμε και τις εχθρικές μονάδες εκεί μέσα καθώς δεν κάνουμε κάτι άλλο οπότε δεν θα μας βγάλει κάποιο </a:t>
            </a:r>
            <a:r>
              <a:rPr lang="en-US" sz="1600" dirty="0"/>
              <a:t>error</a:t>
            </a:r>
            <a:r>
              <a:rPr lang="el-GR" sz="1600" dirty="0"/>
              <a:t> και έτσι τα έχουμε όλα σε ένα σημείο όσον αφορά τ</a:t>
            </a:r>
            <a:r>
              <a:rPr lang="en-US" sz="1600" dirty="0"/>
              <a:t>a units.</a:t>
            </a:r>
            <a:endParaRPr lang="el-GR" sz="1600" dirty="0"/>
          </a:p>
          <a:p>
            <a:pPr marL="0" indent="0">
              <a:buNone/>
            </a:pPr>
            <a:endParaRPr lang="en-US" sz="1600" dirty="0"/>
          </a:p>
          <a:p>
            <a:pPr marL="0" indent="0">
              <a:buNone/>
            </a:pPr>
            <a:r>
              <a:rPr lang="en-GB" sz="1000" dirty="0">
                <a:latin typeface="Consolas" panose="020B0609020204030204" pitchFamily="49" charset="0"/>
              </a:rPr>
              <a:t>		</a:t>
            </a:r>
            <a:endParaRPr lang="en-GB" sz="1200" dirty="0">
              <a:latin typeface="Consolas" panose="020B0609020204030204" pitchFamily="49" charset="0"/>
            </a:endParaRPr>
          </a:p>
        </p:txBody>
      </p:sp>
    </p:spTree>
    <p:extLst>
      <p:ext uri="{BB962C8B-B14F-4D97-AF65-F5344CB8AC3E}">
        <p14:creationId xmlns:p14="http://schemas.microsoft.com/office/powerpoint/2010/main" val="622239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648930" y="629266"/>
            <a:ext cx="9252154" cy="1223983"/>
          </a:xfrm>
        </p:spPr>
        <p:txBody>
          <a:bodyPr>
            <a:normAutofit/>
          </a:bodyPr>
          <a:lstStyle/>
          <a:p>
            <a:r>
              <a:rPr lang="el-GR" dirty="0"/>
              <a:t>Ανάπτυξη</a:t>
            </a:r>
            <a:endParaRPr lang="en-GB"/>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1103311" y="2052214"/>
            <a:ext cx="4338409" cy="4196185"/>
          </a:xfrm>
        </p:spPr>
        <p:txBody>
          <a:bodyPr>
            <a:normAutofit/>
          </a:bodyPr>
          <a:lstStyle/>
          <a:p>
            <a:pPr marL="0" indent="0">
              <a:buNone/>
            </a:pPr>
            <a:endParaRPr lang="el-GR" sz="1600" dirty="0"/>
          </a:p>
          <a:p>
            <a:pPr marL="0" indent="0">
              <a:buNone/>
            </a:pPr>
            <a:r>
              <a:rPr lang="en-US" sz="1600" dirty="0" err="1"/>
              <a:t>Input_Handler</a:t>
            </a:r>
            <a:r>
              <a:rPr lang="en-US" sz="1600" dirty="0"/>
              <a:t> Script:</a:t>
            </a:r>
            <a:endParaRPr lang="el-GR" sz="1600" dirty="0"/>
          </a:p>
          <a:p>
            <a:pPr marL="0" indent="0">
              <a:buNone/>
            </a:pPr>
            <a:endParaRPr lang="en-US" sz="1600" dirty="0"/>
          </a:p>
          <a:p>
            <a:pPr marL="0" indent="0">
              <a:buNone/>
            </a:pPr>
            <a:r>
              <a:rPr lang="el-GR" sz="1600" dirty="0"/>
              <a:t>Λόγω του ότι το </a:t>
            </a:r>
            <a:r>
              <a:rPr lang="en-US" sz="1600" dirty="0"/>
              <a:t>script</a:t>
            </a:r>
            <a:r>
              <a:rPr lang="el-GR" sz="1600" dirty="0"/>
              <a:t> είναι μεγάλο (200 γραμμές σχεδόν</a:t>
            </a:r>
            <a:r>
              <a:rPr lang="en-US" sz="1600" dirty="0"/>
              <a:t>) </a:t>
            </a:r>
            <a:r>
              <a:rPr lang="el-GR" sz="1600" dirty="0"/>
              <a:t>θα παρουσιαστεί σε εικόνες. </a:t>
            </a:r>
            <a:endParaRPr lang="en-US" sz="1600" dirty="0"/>
          </a:p>
          <a:p>
            <a:pPr marL="0" indent="0">
              <a:buNone/>
            </a:pPr>
            <a:endParaRPr lang="en-US" dirty="0"/>
          </a:p>
          <a:p>
            <a:pPr marL="0" indent="0">
              <a:buNone/>
            </a:pPr>
            <a:r>
              <a:rPr lang="en-GB" dirty="0">
                <a:latin typeface="Consolas" panose="020B0609020204030204" pitchFamily="49" charset="0"/>
              </a:rPr>
              <a:t>		</a:t>
            </a:r>
          </a:p>
        </p:txBody>
      </p:sp>
      <p:pic>
        <p:nvPicPr>
          <p:cNvPr id="5" name="Picture 4">
            <a:extLst>
              <a:ext uri="{FF2B5EF4-FFF2-40B4-BE49-F238E27FC236}">
                <a16:creationId xmlns:a16="http://schemas.microsoft.com/office/drawing/2014/main" id="{7933B2FC-2CFE-47DC-8B98-37FA681B4BF8}"/>
              </a:ext>
            </a:extLst>
          </p:cNvPr>
          <p:cNvPicPr>
            <a:picLocks noChangeAspect="1"/>
          </p:cNvPicPr>
          <p:nvPr/>
        </p:nvPicPr>
        <p:blipFill rotWithShape="1">
          <a:blip r:embed="rId2">
            <a:extLst>
              <a:ext uri="{28A0092B-C50C-407E-A947-70E740481C1C}">
                <a14:useLocalDpi xmlns:a14="http://schemas.microsoft.com/office/drawing/2010/main" val="0"/>
              </a:ext>
            </a:extLst>
          </a:blip>
          <a:srcRect l="3674" t="12474" r="53333" b="19237"/>
          <a:stretch/>
        </p:blipFill>
        <p:spPr>
          <a:xfrm>
            <a:off x="5538119" y="1171679"/>
            <a:ext cx="4696552"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512674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90402-E431-46E1-908B-A5A20B98E808}"/>
              </a:ext>
            </a:extLst>
          </p:cNvPr>
          <p:cNvSpPr>
            <a:spLocks noGrp="1"/>
          </p:cNvSpPr>
          <p:nvPr>
            <p:ph type="title"/>
          </p:nvPr>
        </p:nvSpPr>
        <p:spPr>
          <a:xfrm>
            <a:off x="646111" y="452718"/>
            <a:ext cx="9404723" cy="808815"/>
          </a:xfrm>
        </p:spPr>
        <p:txBody>
          <a:bodyPr/>
          <a:lstStyle/>
          <a:p>
            <a:pPr algn="ctr"/>
            <a:r>
              <a:rPr lang="el-GR" dirty="0"/>
              <a:t>Ανάπτυξη</a:t>
            </a:r>
            <a:endParaRPr lang="en-GB" dirty="0"/>
          </a:p>
        </p:txBody>
      </p:sp>
      <p:pic>
        <p:nvPicPr>
          <p:cNvPr id="6" name="Content Placeholder 5" descr="A screenshot of a computer&#10;&#10;Description automatically generated">
            <a:extLst>
              <a:ext uri="{FF2B5EF4-FFF2-40B4-BE49-F238E27FC236}">
                <a16:creationId xmlns:a16="http://schemas.microsoft.com/office/drawing/2014/main" id="{012B7104-FC9E-4BC6-AC3B-6F2E50B6371A}"/>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9050" t="14055" r="44936" b="20502"/>
          <a:stretch/>
        </p:blipFill>
        <p:spPr>
          <a:xfrm>
            <a:off x="728134" y="1261533"/>
            <a:ext cx="4783667" cy="3826934"/>
          </a:xfrm>
        </p:spPr>
      </p:pic>
      <p:pic>
        <p:nvPicPr>
          <p:cNvPr id="8" name="Content Placeholder 7" descr="A screenshot of a computer&#10;&#10;Description automatically generated with medium confidence">
            <a:extLst>
              <a:ext uri="{FF2B5EF4-FFF2-40B4-BE49-F238E27FC236}">
                <a16:creationId xmlns:a16="http://schemas.microsoft.com/office/drawing/2014/main" id="{75E9C3BC-4B2B-4E92-BC87-B04FC66BBC5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048" t="14081" r="42202" b="19514"/>
          <a:stretch/>
        </p:blipFill>
        <p:spPr>
          <a:xfrm>
            <a:off x="6096000" y="2683933"/>
            <a:ext cx="4567458" cy="3937001"/>
          </a:xfrm>
        </p:spPr>
      </p:pic>
      <p:sp>
        <p:nvSpPr>
          <p:cNvPr id="9" name="Arrow: Right 8">
            <a:extLst>
              <a:ext uri="{FF2B5EF4-FFF2-40B4-BE49-F238E27FC236}">
                <a16:creationId xmlns:a16="http://schemas.microsoft.com/office/drawing/2014/main" id="{2B0FD403-4677-4464-9BE9-39D0C9D456ED}"/>
              </a:ext>
            </a:extLst>
          </p:cNvPr>
          <p:cNvSpPr/>
          <p:nvPr/>
        </p:nvSpPr>
        <p:spPr>
          <a:xfrm>
            <a:off x="5022597" y="3175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90737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563329" y="690879"/>
            <a:ext cx="2764831" cy="5557519"/>
          </a:xfrm>
        </p:spPr>
        <p:txBody>
          <a:bodyPr anchor="ctr">
            <a:normAutofit/>
          </a:bodyPr>
          <a:lstStyle/>
          <a:p>
            <a:pPr algn="r"/>
            <a:r>
              <a:rPr lang="el-GR" dirty="0">
                <a:solidFill>
                  <a:srgbClr val="FFFFFF"/>
                </a:solidFill>
              </a:rPr>
              <a:t>Εισαγωγή</a:t>
            </a:r>
            <a:endParaRPr lang="en-GB" dirty="0">
              <a:solidFill>
                <a:srgbClr val="FFFFFF"/>
              </a:solidFill>
            </a:endParaRPr>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101999" y="82119"/>
            <a:ext cx="5526672" cy="6693762"/>
          </a:xfrm>
        </p:spPr>
        <p:txBody>
          <a:bodyPr anchor="ctr">
            <a:noAutofit/>
          </a:bodyPr>
          <a:lstStyle/>
          <a:p>
            <a:r>
              <a:rPr lang="el-GR" sz="1500" dirty="0"/>
              <a:t>Για την υλοποίηση αυτής της εργασίας χρησιμοποιήθηκαν  η μηχανή δημιουργίας γραφικών της </a:t>
            </a:r>
            <a:r>
              <a:rPr lang="en-US" sz="1500" dirty="0"/>
              <a:t>Unity,</a:t>
            </a:r>
            <a:r>
              <a:rPr lang="el-GR" sz="1500" dirty="0"/>
              <a:t> </a:t>
            </a:r>
            <a:r>
              <a:rPr lang="en-US" sz="1500" dirty="0"/>
              <a:t>wow.</a:t>
            </a:r>
            <a:r>
              <a:rPr lang="el-GR" sz="1500" dirty="0"/>
              <a:t> </a:t>
            </a:r>
            <a:r>
              <a:rPr lang="en-US" sz="1500" dirty="0"/>
              <a:t>export</a:t>
            </a:r>
            <a:r>
              <a:rPr lang="el-GR" sz="1500" dirty="0"/>
              <a:t> και </a:t>
            </a:r>
            <a:r>
              <a:rPr lang="en-US" sz="1500" dirty="0"/>
              <a:t>wow model viewer</a:t>
            </a:r>
            <a:r>
              <a:rPr lang="el-GR" sz="1500" dirty="0"/>
              <a:t> για την εξαγωγή μοντέλων</a:t>
            </a:r>
            <a:r>
              <a:rPr lang="en-US" sz="1500" dirty="0"/>
              <a:t>, </a:t>
            </a:r>
            <a:r>
              <a:rPr lang="en-US" sz="1500" dirty="0" err="1"/>
              <a:t>mixamo</a:t>
            </a:r>
            <a:r>
              <a:rPr lang="el-GR" sz="1500" dirty="0"/>
              <a:t> για τα </a:t>
            </a:r>
            <a:r>
              <a:rPr lang="en-US" sz="1500" dirty="0"/>
              <a:t>animations, blender</a:t>
            </a:r>
            <a:r>
              <a:rPr lang="el-GR" sz="1500" dirty="0"/>
              <a:t> για την δημιουργία </a:t>
            </a:r>
            <a:r>
              <a:rPr lang="en-US" sz="1500" dirty="0"/>
              <a:t>assets</a:t>
            </a:r>
            <a:r>
              <a:rPr lang="el-GR" sz="1500" dirty="0"/>
              <a:t> καθώς και μετατροπή των εξαγόμενων </a:t>
            </a:r>
            <a:r>
              <a:rPr lang="en-US" sz="1500" dirty="0"/>
              <a:t>assets</a:t>
            </a:r>
            <a:r>
              <a:rPr lang="el-GR" sz="1500" dirty="0"/>
              <a:t>,</a:t>
            </a:r>
            <a:r>
              <a:rPr lang="en-US" sz="1500" dirty="0"/>
              <a:t> </a:t>
            </a:r>
            <a:r>
              <a:rPr lang="el-GR" sz="1500" dirty="0"/>
              <a:t>ώστε να είναι όλα στο ίδιο μέγεθος πάνω κάτω</a:t>
            </a:r>
            <a:r>
              <a:rPr lang="en-US" sz="1500" dirty="0"/>
              <a:t>, script converters</a:t>
            </a:r>
            <a:r>
              <a:rPr lang="el-GR" sz="1500" dirty="0"/>
              <a:t> για την μετατροπή μερικών </a:t>
            </a:r>
            <a:r>
              <a:rPr lang="en-US" sz="1500" dirty="0"/>
              <a:t>meshes</a:t>
            </a:r>
            <a:r>
              <a:rPr lang="el-GR" sz="1500" dirty="0"/>
              <a:t> σε </a:t>
            </a:r>
            <a:r>
              <a:rPr lang="en-US" sz="1500" dirty="0"/>
              <a:t>terrain</a:t>
            </a:r>
            <a:r>
              <a:rPr lang="el-GR" sz="1500" dirty="0"/>
              <a:t>. Αυτή η εργασία αποτελεί μια προσπάθεια αναπαραγωγής του αγαπημένου μου </a:t>
            </a:r>
            <a:r>
              <a:rPr lang="en-US" sz="1500" dirty="0"/>
              <a:t> game genre</a:t>
            </a:r>
            <a:r>
              <a:rPr lang="el-GR" sz="1500" dirty="0"/>
              <a:t> το </a:t>
            </a:r>
            <a:r>
              <a:rPr lang="en-US" sz="1500" dirty="0"/>
              <a:t>strategy</a:t>
            </a:r>
            <a:r>
              <a:rPr lang="el-GR" sz="1500" dirty="0"/>
              <a:t>-</a:t>
            </a:r>
            <a:r>
              <a:rPr lang="en-US" sz="1500" dirty="0"/>
              <a:t>real time strategy</a:t>
            </a:r>
            <a:r>
              <a:rPr lang="el-GR" sz="1500" dirty="0"/>
              <a:t>. Πιο συγκεκριμένα προσπάθησα να αναπαραγάγω το </a:t>
            </a:r>
            <a:r>
              <a:rPr lang="en-US" sz="1500" dirty="0"/>
              <a:t>warcraft</a:t>
            </a:r>
            <a:r>
              <a:rPr lang="el-GR" sz="1500" dirty="0"/>
              <a:t> για αυτό και χρησιμοποιήθηκαν </a:t>
            </a:r>
            <a:r>
              <a:rPr lang="en-US" sz="1500" dirty="0"/>
              <a:t>assets</a:t>
            </a:r>
            <a:r>
              <a:rPr lang="el-GR" sz="1500" dirty="0"/>
              <a:t> που μοιάζουν με αυτό καθώς και  </a:t>
            </a:r>
            <a:r>
              <a:rPr lang="en-US" sz="1500" dirty="0"/>
              <a:t>assets </a:t>
            </a:r>
            <a:r>
              <a:rPr lang="el-GR" sz="1500" dirty="0"/>
              <a:t> του </a:t>
            </a:r>
            <a:r>
              <a:rPr lang="en-US" sz="1500" dirty="0"/>
              <a:t>wow</a:t>
            </a:r>
            <a:r>
              <a:rPr lang="el-GR" sz="1500" dirty="0"/>
              <a:t>. Αυτά τα </a:t>
            </a:r>
            <a:r>
              <a:rPr lang="en-US" sz="1500" dirty="0"/>
              <a:t>assets </a:t>
            </a:r>
            <a:r>
              <a:rPr lang="el-GR" sz="1500" dirty="0"/>
              <a:t>χρησιμοποιήθηκαν καθαρά για εκπαιδευτικό σκοπό και δεν αποτελούν προϊόν προς πώληση ή διαφήμιση. Άλλα παιχνίδια που αποτέλεσαν  πηγή έμπνευσης:</a:t>
            </a:r>
            <a:r>
              <a:rPr lang="en-US" sz="1500" dirty="0"/>
              <a:t> DOW(dawn of war),</a:t>
            </a:r>
            <a:r>
              <a:rPr lang="el-GR" sz="1500" dirty="0"/>
              <a:t> </a:t>
            </a:r>
            <a:r>
              <a:rPr lang="en-US" sz="1500" dirty="0"/>
              <a:t>total war, rising kingdoms, praetorians, age of empires</a:t>
            </a:r>
            <a:r>
              <a:rPr lang="el-GR" sz="1500" dirty="0"/>
              <a:t>, </a:t>
            </a:r>
            <a:r>
              <a:rPr lang="en-US" sz="1500" dirty="0"/>
              <a:t>fate of </a:t>
            </a:r>
            <a:r>
              <a:rPr lang="en-US" sz="1500" dirty="0" err="1"/>
              <a:t>hellas</a:t>
            </a:r>
            <a:r>
              <a:rPr lang="en-US" sz="1500" dirty="0"/>
              <a:t> </a:t>
            </a:r>
            <a:r>
              <a:rPr lang="el-GR" sz="1500" dirty="0"/>
              <a:t>καθώς και άλλα μερικά χαμένα στον χρόνο. Αλλά και ιστορικά πρόσωπα που θεωρούνται από τα λαμπρότερα στρατηγικά μυαλά, μερικοί από αυτούς είναι :</a:t>
            </a:r>
            <a:r>
              <a:rPr lang="en-US" sz="1500" dirty="0"/>
              <a:t> </a:t>
            </a:r>
            <a:r>
              <a:rPr lang="en-US" sz="1500" dirty="0" err="1"/>
              <a:t>Vasily</a:t>
            </a:r>
            <a:r>
              <a:rPr lang="en-US" sz="1500" dirty="0"/>
              <a:t> </a:t>
            </a:r>
            <a:r>
              <a:rPr lang="en-US" sz="1500" dirty="0" err="1"/>
              <a:t>Chuikov</a:t>
            </a:r>
            <a:r>
              <a:rPr lang="en-US" sz="1500" dirty="0"/>
              <a:t>, Alexander The Great, Julius Caesar, Erich von </a:t>
            </a:r>
            <a:r>
              <a:rPr lang="en-US" sz="1500" dirty="0" err="1"/>
              <a:t>Manstein</a:t>
            </a:r>
            <a:r>
              <a:rPr lang="en-US" sz="1500" dirty="0"/>
              <a:t>, Erwin Rommel, Sun Tzu, Napoleon, </a:t>
            </a:r>
            <a:r>
              <a:rPr lang="en-US" sz="1500" dirty="0" err="1"/>
              <a:t>Hanibal</a:t>
            </a:r>
            <a:r>
              <a:rPr lang="en-US" sz="1500" dirty="0"/>
              <a:t>, </a:t>
            </a:r>
            <a:r>
              <a:rPr lang="en-US" sz="1500" dirty="0" err="1"/>
              <a:t>Sviatoslav</a:t>
            </a:r>
            <a:r>
              <a:rPr lang="en-US" sz="1500" dirty="0"/>
              <a:t> </a:t>
            </a:r>
            <a:r>
              <a:rPr lang="en-US" sz="1500" dirty="0" err="1"/>
              <a:t>Igorevich</a:t>
            </a:r>
            <a:r>
              <a:rPr lang="en-US" sz="1500" dirty="0"/>
              <a:t>, Alexander Suvorov, Mikhail Kutuzov, Georgy Zhukov, Frederick The Great(Fredrick II), </a:t>
            </a:r>
            <a:r>
              <a:rPr lang="el-GR" sz="1500" dirty="0"/>
              <a:t>και άλλοι πολλοί.</a:t>
            </a:r>
            <a:r>
              <a:rPr lang="en-US" sz="1500" dirty="0"/>
              <a:t> </a:t>
            </a:r>
            <a:endParaRPr lang="en-GB" sz="1500" dirty="0"/>
          </a:p>
        </p:txBody>
      </p:sp>
    </p:spTree>
    <p:extLst>
      <p:ext uri="{BB962C8B-B14F-4D97-AF65-F5344CB8AC3E}">
        <p14:creationId xmlns:p14="http://schemas.microsoft.com/office/powerpoint/2010/main" val="1396340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90402-E431-46E1-908B-A5A20B98E808}"/>
              </a:ext>
            </a:extLst>
          </p:cNvPr>
          <p:cNvSpPr>
            <a:spLocks noGrp="1"/>
          </p:cNvSpPr>
          <p:nvPr>
            <p:ph type="title"/>
          </p:nvPr>
        </p:nvSpPr>
        <p:spPr>
          <a:xfrm>
            <a:off x="646111" y="452718"/>
            <a:ext cx="9404723" cy="859615"/>
          </a:xfrm>
        </p:spPr>
        <p:txBody>
          <a:bodyPr/>
          <a:lstStyle/>
          <a:p>
            <a:pPr algn="ctr"/>
            <a:r>
              <a:rPr lang="el-GR" dirty="0"/>
              <a:t>Ανάπτυξη</a:t>
            </a:r>
            <a:endParaRPr lang="en-GB" dirty="0"/>
          </a:p>
        </p:txBody>
      </p:sp>
      <p:pic>
        <p:nvPicPr>
          <p:cNvPr id="6" name="Content Placeholder 5" descr="A screenshot of a computer&#10;&#10;Description automatically generated">
            <a:extLst>
              <a:ext uri="{FF2B5EF4-FFF2-40B4-BE49-F238E27FC236}">
                <a16:creationId xmlns:a16="http://schemas.microsoft.com/office/drawing/2014/main" id="{6F846C9E-84D9-4720-BBA8-595A3E9054AA}"/>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6682" t="10569" r="42662" b="18551"/>
          <a:stretch/>
        </p:blipFill>
        <p:spPr>
          <a:xfrm>
            <a:off x="348605" y="1312333"/>
            <a:ext cx="4768602" cy="4546600"/>
          </a:xfrm>
        </p:spPr>
      </p:pic>
      <p:pic>
        <p:nvPicPr>
          <p:cNvPr id="8" name="Content Placeholder 7" descr="A screenshot of a computer&#10;&#10;Description automatically generated with medium confidence">
            <a:extLst>
              <a:ext uri="{FF2B5EF4-FFF2-40B4-BE49-F238E27FC236}">
                <a16:creationId xmlns:a16="http://schemas.microsoft.com/office/drawing/2014/main" id="{4DAF0110-EAF0-4C41-A85A-667324B87926}"/>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114" t="10665" r="34682" b="19824"/>
          <a:stretch/>
        </p:blipFill>
        <p:spPr>
          <a:xfrm>
            <a:off x="5431886" y="2116666"/>
            <a:ext cx="5945855" cy="4064001"/>
          </a:xfrm>
        </p:spPr>
      </p:pic>
      <p:sp>
        <p:nvSpPr>
          <p:cNvPr id="9" name="Arrow: Right 8">
            <a:extLst>
              <a:ext uri="{FF2B5EF4-FFF2-40B4-BE49-F238E27FC236}">
                <a16:creationId xmlns:a16="http://schemas.microsoft.com/office/drawing/2014/main" id="{306038E3-E28A-4180-B648-792D7B618480}"/>
              </a:ext>
            </a:extLst>
          </p:cNvPr>
          <p:cNvSpPr/>
          <p:nvPr/>
        </p:nvSpPr>
        <p:spPr>
          <a:xfrm>
            <a:off x="4785343" y="3429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056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90402-E431-46E1-908B-A5A20B98E808}"/>
              </a:ext>
            </a:extLst>
          </p:cNvPr>
          <p:cNvSpPr>
            <a:spLocks noGrp="1"/>
          </p:cNvSpPr>
          <p:nvPr>
            <p:ph type="title"/>
          </p:nvPr>
        </p:nvSpPr>
        <p:spPr>
          <a:xfrm>
            <a:off x="713844" y="159154"/>
            <a:ext cx="9404723" cy="885015"/>
          </a:xfrm>
        </p:spPr>
        <p:txBody>
          <a:bodyPr/>
          <a:lstStyle/>
          <a:p>
            <a:pPr algn="ctr"/>
            <a:r>
              <a:rPr lang="el-GR" dirty="0"/>
              <a:t>Ανάπτυξη</a:t>
            </a:r>
            <a:endParaRPr lang="en-GB" dirty="0"/>
          </a:p>
        </p:txBody>
      </p:sp>
      <p:pic>
        <p:nvPicPr>
          <p:cNvPr id="6" name="Content Placeholder 5" descr="A screenshot of a computer&#10;&#10;Description automatically generated">
            <a:extLst>
              <a:ext uri="{FF2B5EF4-FFF2-40B4-BE49-F238E27FC236}">
                <a16:creationId xmlns:a16="http://schemas.microsoft.com/office/drawing/2014/main" id="{43BA44DC-DF02-4EBB-85DA-D158A5F4740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8595" t="6545" r="42482" b="19493"/>
          <a:stretch/>
        </p:blipFill>
        <p:spPr>
          <a:xfrm>
            <a:off x="304799" y="939798"/>
            <a:ext cx="4908393" cy="4174067"/>
          </a:xfrm>
        </p:spPr>
      </p:pic>
      <p:pic>
        <p:nvPicPr>
          <p:cNvPr id="8" name="Content Placeholder 7" descr="A screenshot of a computer&#10;&#10;Description automatically generated with medium confidence">
            <a:extLst>
              <a:ext uri="{FF2B5EF4-FFF2-40B4-BE49-F238E27FC236}">
                <a16:creationId xmlns:a16="http://schemas.microsoft.com/office/drawing/2014/main" id="{ADEC6098-4A16-46B9-B34C-0D0C71E24666}"/>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427" t="7599" r="47400" b="29419"/>
          <a:stretch/>
        </p:blipFill>
        <p:spPr>
          <a:xfrm>
            <a:off x="6332100" y="2048933"/>
            <a:ext cx="5061825" cy="3801533"/>
          </a:xfrm>
        </p:spPr>
      </p:pic>
      <p:sp>
        <p:nvSpPr>
          <p:cNvPr id="9" name="Arrow: Right 8">
            <a:extLst>
              <a:ext uri="{FF2B5EF4-FFF2-40B4-BE49-F238E27FC236}">
                <a16:creationId xmlns:a16="http://schemas.microsoft.com/office/drawing/2014/main" id="{AEDD29C4-1445-4909-AE79-BA9486DC3D35}"/>
              </a:ext>
            </a:extLst>
          </p:cNvPr>
          <p:cNvSpPr/>
          <p:nvPr/>
        </p:nvSpPr>
        <p:spPr>
          <a:xfrm>
            <a:off x="5006218" y="283670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83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208191" y="101600"/>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414057" y="777397"/>
            <a:ext cx="10992989" cy="5606469"/>
          </a:xfrm>
        </p:spPr>
        <p:txBody>
          <a:bodyPr>
            <a:noAutofit/>
          </a:bodyPr>
          <a:lstStyle/>
          <a:p>
            <a:pPr marL="0" indent="0">
              <a:buNone/>
            </a:pPr>
            <a:r>
              <a:rPr lang="en-US" sz="1800" dirty="0" err="1"/>
              <a:t>Input_Handler</a:t>
            </a:r>
            <a:r>
              <a:rPr lang="en-US" sz="1800" dirty="0"/>
              <a:t> Script:</a:t>
            </a:r>
            <a:r>
              <a:rPr lang="el-GR" sz="1800" dirty="0"/>
              <a:t> επεξήγηση</a:t>
            </a:r>
          </a:p>
          <a:p>
            <a:pPr marL="0" indent="0">
              <a:buNone/>
            </a:pPr>
            <a:r>
              <a:rPr lang="el-GR" sz="1600" dirty="0"/>
              <a:t>	Στην </a:t>
            </a:r>
            <a:r>
              <a:rPr lang="en-US" sz="1600" dirty="0" err="1"/>
              <a:t>Input_Handler</a:t>
            </a:r>
            <a:r>
              <a:rPr lang="el-GR" sz="1600" dirty="0"/>
              <a:t> θέτουμε την </a:t>
            </a:r>
            <a:r>
              <a:rPr lang="en-US" sz="1600" dirty="0"/>
              <a:t>instance</a:t>
            </a:r>
            <a:r>
              <a:rPr lang="el-GR" sz="1600" dirty="0"/>
              <a:t>, την </a:t>
            </a:r>
            <a:r>
              <a:rPr lang="en-US" sz="1600" dirty="0" err="1"/>
              <a:t>raycast</a:t>
            </a:r>
            <a:r>
              <a:rPr lang="en-US" sz="1600" dirty="0"/>
              <a:t> hit</a:t>
            </a:r>
            <a:r>
              <a:rPr lang="el-GR" sz="1600" dirty="0"/>
              <a:t> την οποία θα την χρησιμοποιούμε για να προβάλουμε μια </a:t>
            </a:r>
            <a:r>
              <a:rPr lang="en-US" sz="1600" dirty="0" err="1"/>
              <a:t>rayctas</a:t>
            </a:r>
            <a:r>
              <a:rPr lang="el-GR" sz="1600" dirty="0"/>
              <a:t> από τον κέρσορα και θα μας γυρνάει το αποτέλεσμα</a:t>
            </a:r>
            <a:r>
              <a:rPr lang="en-US" sz="1600" dirty="0"/>
              <a:t> layer</a:t>
            </a:r>
            <a:r>
              <a:rPr lang="el-GR" sz="1600" dirty="0"/>
              <a:t> και θα ελέγχουμε αν μας ικανοποιεί για να πραγματοποιήσουμε κάποιες ενέργειες (πχ μετακίνηση προς τα εκεί, </a:t>
            </a:r>
            <a:r>
              <a:rPr lang="en-US" sz="1600" dirty="0"/>
              <a:t>selection</a:t>
            </a:r>
            <a:r>
              <a:rPr lang="el-GR" sz="1600" dirty="0"/>
              <a:t>). Δημιουργούμε μια λίστα </a:t>
            </a:r>
            <a:r>
              <a:rPr lang="en-US" sz="1600" dirty="0" err="1"/>
              <a:t>selectedunits</a:t>
            </a:r>
            <a:r>
              <a:rPr lang="en-US" sz="1600" dirty="0"/>
              <a:t> </a:t>
            </a:r>
            <a:r>
              <a:rPr lang="el-GR" sz="1600" dirty="0"/>
              <a:t>με την οποία «συλλέγουμε» όλες τις μονάδες τύπου </a:t>
            </a:r>
            <a:r>
              <a:rPr lang="en-US" sz="1600" dirty="0"/>
              <a:t>units</a:t>
            </a:r>
            <a:r>
              <a:rPr lang="el-GR" sz="1600" dirty="0"/>
              <a:t> που έχουμε επιλέξει (πχ αν κάνουμε </a:t>
            </a:r>
            <a:r>
              <a:rPr lang="en-US" sz="1600" dirty="0"/>
              <a:t>select</a:t>
            </a:r>
            <a:r>
              <a:rPr lang="el-GR" sz="1600" dirty="0"/>
              <a:t> έναν στρατιώτη η λίστα θα έχει μήκος ένα, άμα πατήσουμε </a:t>
            </a:r>
            <a:r>
              <a:rPr lang="en-US" sz="1600" dirty="0"/>
              <a:t>left shift</a:t>
            </a:r>
            <a:r>
              <a:rPr lang="el-GR" sz="1600" dirty="0"/>
              <a:t> και επιλέξουμε άλλους 2 η λίστα θα έχει μήκος 3, αν όμως στην συνέχεια κάνουμε κλικ στο έδαφος με το</a:t>
            </a:r>
            <a:r>
              <a:rPr lang="en-US" sz="1600" dirty="0"/>
              <a:t> right mouse button </a:t>
            </a:r>
            <a:r>
              <a:rPr lang="el-GR" sz="1600" dirty="0"/>
              <a:t>ή επιλέξουμε μια άλλη μονάδα τύπου </a:t>
            </a:r>
            <a:r>
              <a:rPr lang="en-US" sz="1600" dirty="0"/>
              <a:t>units</a:t>
            </a:r>
            <a:r>
              <a:rPr lang="el-GR" sz="1600" dirty="0"/>
              <a:t> χωρίς να κρατάμε το </a:t>
            </a:r>
            <a:r>
              <a:rPr lang="en-US" sz="1600" dirty="0"/>
              <a:t>left shift</a:t>
            </a:r>
            <a:r>
              <a:rPr lang="el-GR" sz="1600" dirty="0"/>
              <a:t> το μήκος θα  είναι ίσο με 0 ή1 αντιστοίχως). Στην συνέχεια δημιουργούμε μια</a:t>
            </a:r>
            <a:r>
              <a:rPr lang="en-US" sz="1600" dirty="0"/>
              <a:t> </a:t>
            </a:r>
            <a:r>
              <a:rPr lang="en-US" sz="1600" dirty="0" err="1"/>
              <a:t>selectedbuildings</a:t>
            </a:r>
            <a:r>
              <a:rPr lang="el-GR" sz="1600" dirty="0"/>
              <a:t> αλλά δεν είναι λίστα αυτή την φορά καθώς ανά πάσα στιγμή θέλουμε να έχουμε μόνο ένα κτήριο επιλεγμένο. Ακολουθεί η δημιουργία </a:t>
            </a:r>
            <a:r>
              <a:rPr lang="en-US" sz="1600" dirty="0" err="1"/>
              <a:t>LayerMask</a:t>
            </a:r>
            <a:r>
              <a:rPr lang="en-US" sz="1600" dirty="0"/>
              <a:t> </a:t>
            </a:r>
            <a:r>
              <a:rPr lang="el-GR" sz="1600" dirty="0"/>
              <a:t>όπου δημιουργούμε το </a:t>
            </a:r>
            <a:r>
              <a:rPr lang="en-US" sz="1600" dirty="0"/>
              <a:t>layer</a:t>
            </a:r>
            <a:r>
              <a:rPr lang="el-GR" sz="1600" dirty="0"/>
              <a:t> με το οποίο επιθυμούμε να έχουμε </a:t>
            </a:r>
            <a:r>
              <a:rPr lang="en-US" sz="1600" dirty="0"/>
              <a:t>interaction</a:t>
            </a:r>
            <a:r>
              <a:rPr lang="el-GR" sz="1600" dirty="0"/>
              <a:t> (πχ επιλογή κάποιας μονάδας ή κάποιου κτηρίου). Θέτουμε την  </a:t>
            </a:r>
            <a:r>
              <a:rPr lang="en-US" sz="1600" dirty="0" err="1"/>
              <a:t>isDragging</a:t>
            </a:r>
            <a:r>
              <a:rPr lang="en-US" sz="1600" dirty="0"/>
              <a:t> =false</a:t>
            </a:r>
            <a:r>
              <a:rPr lang="el-GR" sz="1600" dirty="0"/>
              <a:t> και ορίζουμε μια μεταβλητή </a:t>
            </a:r>
            <a:r>
              <a:rPr lang="en-US" sz="1600" dirty="0" err="1"/>
              <a:t>mousePos</a:t>
            </a:r>
            <a:r>
              <a:rPr lang="en-US" sz="1600" dirty="0"/>
              <a:t> </a:t>
            </a:r>
            <a:r>
              <a:rPr lang="el-GR" sz="1600" dirty="0"/>
              <a:t>τύπου </a:t>
            </a:r>
            <a:r>
              <a:rPr lang="en-US" sz="1600" dirty="0"/>
              <a:t>vector3. </a:t>
            </a:r>
            <a:r>
              <a:rPr lang="el-GR" sz="1600" dirty="0"/>
              <a:t>Αφού ορίσαμε τις απαραίτητες μεταβλητές ΚΑΙ λίστες καλούμε την </a:t>
            </a:r>
            <a:r>
              <a:rPr lang="en-US" sz="1600" dirty="0"/>
              <a:t>awake</a:t>
            </a:r>
            <a:r>
              <a:rPr lang="el-GR" sz="1600" dirty="0"/>
              <a:t> και θέτουμε την </a:t>
            </a:r>
            <a:r>
              <a:rPr lang="en-US" sz="1600" dirty="0"/>
              <a:t>instance=this</a:t>
            </a:r>
            <a:r>
              <a:rPr lang="el-GR" sz="1600" dirty="0"/>
              <a:t>. Και στην συνέχεια φτιάχνουμε την μέθοδο με την οποία θα πραγματοποιήσουμε τον</a:t>
            </a:r>
            <a:r>
              <a:rPr lang="en-US" sz="1600" dirty="0"/>
              <a:t> dragging</a:t>
            </a:r>
            <a:r>
              <a:rPr lang="el-GR" sz="1600" dirty="0"/>
              <a:t> τρόπο επιλογής </a:t>
            </a:r>
            <a:r>
              <a:rPr lang="en-US" sz="1600" dirty="0"/>
              <a:t>units</a:t>
            </a:r>
            <a:r>
              <a:rPr lang="el-GR" sz="1600" dirty="0"/>
              <a:t>. Μέσα στην </a:t>
            </a:r>
            <a:r>
              <a:rPr lang="en-US" sz="1600" dirty="0" err="1"/>
              <a:t>OnGUI</a:t>
            </a:r>
            <a:r>
              <a:rPr lang="en-US" sz="1600" dirty="0"/>
              <a:t> </a:t>
            </a:r>
            <a:r>
              <a:rPr lang="el-GR" sz="1600" dirty="0"/>
              <a:t> ελέγχουμε αν η </a:t>
            </a:r>
            <a:r>
              <a:rPr lang="en-US" sz="1600" dirty="0" err="1"/>
              <a:t>isDraggin</a:t>
            </a:r>
            <a:r>
              <a:rPr lang="el-GR" sz="1600" dirty="0"/>
              <a:t> </a:t>
            </a:r>
            <a:r>
              <a:rPr lang="en-US" sz="1600" dirty="0"/>
              <a:t>=true</a:t>
            </a:r>
            <a:r>
              <a:rPr lang="el-GR" sz="1600" dirty="0"/>
              <a:t>. Τότε δημιουργείται ένα τετράπλευρο μπλε χρώματος και οτιδήποτε μοντέλο τύπου </a:t>
            </a:r>
            <a:r>
              <a:rPr lang="en-US" sz="1600" dirty="0"/>
              <a:t>units</a:t>
            </a:r>
            <a:r>
              <a:rPr lang="el-GR" sz="1600" dirty="0"/>
              <a:t> και φιλικό θα επιλεχθεί (φαίνεται στην παρακάτω φωτογραφία). Στην </a:t>
            </a:r>
            <a:r>
              <a:rPr lang="en-US" sz="1600" dirty="0" err="1"/>
              <a:t>HandleUnitMovement</a:t>
            </a:r>
            <a:r>
              <a:rPr lang="en-US" sz="1600" dirty="0"/>
              <a:t> </a:t>
            </a:r>
            <a:r>
              <a:rPr lang="el-GR" sz="1600" dirty="0"/>
              <a:t>ουσιαστικά γίνεται η μετακίνηση αφού ελεγχθεί ποια είναι </a:t>
            </a:r>
            <a:r>
              <a:rPr lang="en-US" sz="1600" dirty="0"/>
              <a:t>selected</a:t>
            </a:r>
            <a:r>
              <a:rPr lang="el-GR" sz="1600" dirty="0"/>
              <a:t> και αν εκεί που κατευθύνεται ο παίκτης είναι εφικτό να γίνει μετακίνηση. Στις πρώτες </a:t>
            </a:r>
            <a:r>
              <a:rPr lang="en-US" sz="1600" dirty="0"/>
              <a:t>if </a:t>
            </a:r>
            <a:r>
              <a:rPr lang="el-GR" sz="1600" dirty="0"/>
              <a:t>ελέγχουμε αν πατήθηκε (αν πατήθηκε κάπου που δεν είναι </a:t>
            </a:r>
            <a:r>
              <a:rPr lang="en-US" sz="1600" dirty="0"/>
              <a:t>interactable layer</a:t>
            </a:r>
            <a:r>
              <a:rPr lang="el-GR" sz="1600" dirty="0"/>
              <a:t> γίνεται </a:t>
            </a:r>
            <a:r>
              <a:rPr lang="en-US" sz="1600" dirty="0"/>
              <a:t>deselect </a:t>
            </a:r>
            <a:r>
              <a:rPr lang="el-GR" sz="1600" dirty="0"/>
              <a:t>της/των μονάδας/μονάδων) και αν αφέθηκε το </a:t>
            </a:r>
            <a:r>
              <a:rPr lang="en-US" sz="1600" dirty="0"/>
              <a:t>left mouse button</a:t>
            </a:r>
            <a:r>
              <a:rPr lang="el-GR" sz="1600" dirty="0"/>
              <a:t> με το οποίο επιλέγουμε μονάδες. Έπειτα ελέγχουμε αν πατήθηκε το</a:t>
            </a:r>
            <a:r>
              <a:rPr lang="en-US" sz="1600" dirty="0"/>
              <a:t> right mouse button </a:t>
            </a:r>
            <a:r>
              <a:rPr lang="el-GR" sz="1600" dirty="0"/>
              <a:t>και αν υπάρχουν </a:t>
            </a:r>
            <a:r>
              <a:rPr lang="en-US" sz="1600" dirty="0"/>
              <a:t>selected units</a:t>
            </a:r>
            <a:r>
              <a:rPr lang="el-GR" sz="1600" dirty="0"/>
              <a:t> για να πραγματοποιηθεί η μετακίνηση. Αν ισχύουν και τα 2 τότε ελέγχει αν το σημείο που πατήθηκε είναι σημείο εφικτό να κινηθούν/επιτεθούν/συλλέξουν οι μονάδες.</a:t>
            </a:r>
            <a:endParaRPr lang="en-US" sz="1600" dirty="0"/>
          </a:p>
          <a:p>
            <a:pPr marL="0" indent="0">
              <a:buNone/>
            </a:pPr>
            <a:r>
              <a:rPr lang="en-GB" sz="1000" dirty="0">
                <a:latin typeface="Consolas" panose="020B0609020204030204" pitchFamily="49" charset="0"/>
              </a:rPr>
              <a:t>		</a:t>
            </a:r>
            <a:endParaRPr lang="en-GB" sz="1200" dirty="0">
              <a:latin typeface="Consolas" panose="020B0609020204030204" pitchFamily="49" charset="0"/>
            </a:endParaRPr>
          </a:p>
        </p:txBody>
      </p:sp>
    </p:spTree>
    <p:extLst>
      <p:ext uri="{BB962C8B-B14F-4D97-AF65-F5344CB8AC3E}">
        <p14:creationId xmlns:p14="http://schemas.microsoft.com/office/powerpoint/2010/main" val="41293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318258" y="454459"/>
            <a:ext cx="9404723" cy="864805"/>
          </a:xfrm>
        </p:spPr>
        <p:txBody>
          <a:bodyPr>
            <a:normAutofit/>
          </a:bodyPr>
          <a:lstStyle/>
          <a:p>
            <a:pPr algn="ctr"/>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219324" y="1149931"/>
            <a:ext cx="10992989" cy="5606469"/>
          </a:xfrm>
        </p:spPr>
        <p:txBody>
          <a:bodyPr>
            <a:noAutofit/>
          </a:bodyPr>
          <a:lstStyle/>
          <a:p>
            <a:pPr marL="0" indent="0">
              <a:buNone/>
            </a:pPr>
            <a:r>
              <a:rPr lang="en-US" sz="1800" dirty="0" err="1"/>
              <a:t>Input_Handler</a:t>
            </a:r>
            <a:r>
              <a:rPr lang="en-US" sz="1800" dirty="0"/>
              <a:t> Script:</a:t>
            </a:r>
            <a:r>
              <a:rPr lang="el-GR" sz="1800" dirty="0"/>
              <a:t> επεξήγηση</a:t>
            </a:r>
          </a:p>
          <a:p>
            <a:pPr marL="0" indent="0">
              <a:buNone/>
            </a:pPr>
            <a:r>
              <a:rPr lang="el-GR" sz="1600" dirty="0"/>
              <a:t>Πριν αναφέρθηκε ότι αν το </a:t>
            </a:r>
            <a:r>
              <a:rPr lang="en-US" sz="1600" dirty="0"/>
              <a:t>left mouse button </a:t>
            </a:r>
            <a:r>
              <a:rPr lang="el-GR" sz="1600" dirty="0"/>
              <a:t>πατηθεί σε άλλη μονάδα ή κάπου που δεν εμπεριέχεται κάποια μονάδα θα κληθεί η </a:t>
            </a:r>
            <a:r>
              <a:rPr lang="en-US" sz="1600" dirty="0" err="1"/>
              <a:t>DeselectUnit</a:t>
            </a:r>
            <a:r>
              <a:rPr lang="el-GR" sz="1600" dirty="0"/>
              <a:t>,</a:t>
            </a:r>
            <a:r>
              <a:rPr lang="en-US" sz="1600" dirty="0"/>
              <a:t> </a:t>
            </a:r>
            <a:r>
              <a:rPr lang="el-GR" sz="1600" dirty="0"/>
              <a:t>θα ελέγξει πρώτα αν γίνεται </a:t>
            </a:r>
            <a:r>
              <a:rPr lang="en-US" sz="1600" dirty="0"/>
              <a:t>deselect</a:t>
            </a:r>
            <a:r>
              <a:rPr lang="el-GR" sz="1600" dirty="0"/>
              <a:t> κτηρίου. Αν ναι τότε η </a:t>
            </a:r>
            <a:r>
              <a:rPr lang="en-US" sz="1600" dirty="0" err="1"/>
              <a:t>selectedBuilding</a:t>
            </a:r>
            <a:r>
              <a:rPr lang="en-US" sz="1600" dirty="0"/>
              <a:t> =null;</a:t>
            </a:r>
            <a:r>
              <a:rPr lang="el-GR" sz="1600" dirty="0"/>
              <a:t>. Αν δεν είναι τότε έχουμε μόνο την εκδοχή να είναι </a:t>
            </a:r>
            <a:r>
              <a:rPr lang="en-US" sz="1600" dirty="0"/>
              <a:t>units</a:t>
            </a:r>
            <a:r>
              <a:rPr lang="el-GR" sz="1600" dirty="0"/>
              <a:t>, άρα θα καλέσουμε μια </a:t>
            </a:r>
            <a:r>
              <a:rPr lang="en-US" sz="1600" dirty="0"/>
              <a:t>for</a:t>
            </a:r>
            <a:r>
              <a:rPr lang="el-GR" sz="1600" dirty="0"/>
              <a:t> για να διαγράψουμε τα στοιχεία όλα. Κάτω από την </a:t>
            </a:r>
            <a:r>
              <a:rPr lang="en-US" sz="1600" dirty="0" err="1"/>
              <a:t>DeselectUnit</a:t>
            </a:r>
            <a:r>
              <a:rPr lang="el-GR" sz="1600" dirty="0"/>
              <a:t> ακολουθεί η</a:t>
            </a:r>
            <a:r>
              <a:rPr lang="en-US" sz="1600" dirty="0"/>
              <a:t> </a:t>
            </a:r>
            <a:r>
              <a:rPr lang="en-US" sz="1600" dirty="0" err="1"/>
              <a:t>isWithinRectBox</a:t>
            </a:r>
            <a:r>
              <a:rPr lang="el-GR" sz="1600" dirty="0"/>
              <a:t>, η οποία είναι μία </a:t>
            </a:r>
            <a:r>
              <a:rPr lang="en-US" sz="1600" dirty="0"/>
              <a:t>bool</a:t>
            </a:r>
            <a:r>
              <a:rPr lang="el-GR" sz="1600" dirty="0"/>
              <a:t> που τσεκάρει αν μέσα στο 4πλευρο από το </a:t>
            </a:r>
            <a:r>
              <a:rPr lang="en-US" sz="1600" dirty="0"/>
              <a:t>dragged selection</a:t>
            </a:r>
            <a:r>
              <a:rPr lang="el-GR" sz="1600" dirty="0"/>
              <a:t> υπάρχει κάτι. Ακολουθεί η </a:t>
            </a:r>
            <a:r>
              <a:rPr lang="en-US" sz="1600" dirty="0"/>
              <a:t>bool</a:t>
            </a:r>
            <a:r>
              <a:rPr lang="el-GR" sz="1600" dirty="0"/>
              <a:t> μέθοδος</a:t>
            </a:r>
            <a:r>
              <a:rPr lang="en-US" sz="1600" dirty="0"/>
              <a:t> </a:t>
            </a:r>
            <a:r>
              <a:rPr lang="en-US" sz="1600" dirty="0" err="1"/>
              <a:t>HaveSelectedUnits</a:t>
            </a:r>
            <a:r>
              <a:rPr lang="el-GR" sz="1600" dirty="0"/>
              <a:t>, η οποία ελέγχει αν υπάρχουν επιλεγμένες μονάδες (έστω και 1), η οποία καλείται πριν τσεκάρουμε αν έχουμε επιλεγμένες μονάδες και αν πατήθηκε το </a:t>
            </a:r>
            <a:r>
              <a:rPr lang="en-US" sz="1600" dirty="0"/>
              <a:t>right mouse button</a:t>
            </a:r>
            <a:r>
              <a:rPr lang="el-GR" sz="1600" dirty="0"/>
              <a:t>. Ακολουθούν οι 2 μέθοδοι η</a:t>
            </a:r>
            <a:r>
              <a:rPr lang="en-US" sz="1600" dirty="0"/>
              <a:t> </a:t>
            </a:r>
            <a:r>
              <a:rPr lang="en-US" sz="1600" dirty="0" err="1"/>
              <a:t>addedUnit</a:t>
            </a:r>
            <a:r>
              <a:rPr lang="el-GR" sz="1600" dirty="0"/>
              <a:t> και η </a:t>
            </a:r>
            <a:r>
              <a:rPr lang="en-US" sz="1600" dirty="0" err="1"/>
              <a:t>addedBuilding</a:t>
            </a:r>
            <a:r>
              <a:rPr lang="el-GR" sz="1600" dirty="0"/>
              <a:t> οι οποίες με την βοήθεια κάποιων άλλων κλάσεων που θα αναφερθούν αργότερα εμφανίζουν μια εικονική ένδειξη για το τι είναι επιλεγμένο. Και στην λίστα </a:t>
            </a:r>
            <a:r>
              <a:rPr lang="en-US" sz="1600" dirty="0" err="1"/>
              <a:t>selectedUnits</a:t>
            </a:r>
            <a:r>
              <a:rPr lang="el-GR" sz="1600" dirty="0"/>
              <a:t> προστίθεται το καινούργιο που επιλέχθηκε,</a:t>
            </a:r>
            <a:r>
              <a:rPr lang="el-GR" sz="1600" b="1" dirty="0"/>
              <a:t> </a:t>
            </a:r>
            <a:r>
              <a:rPr lang="el-GR" sz="1600" dirty="0"/>
              <a:t>ενώ η </a:t>
            </a:r>
            <a:r>
              <a:rPr lang="en-US" sz="1600" dirty="0" err="1"/>
              <a:t>selectedBuilding</a:t>
            </a:r>
            <a:r>
              <a:rPr lang="en-US" sz="1600" dirty="0"/>
              <a:t> </a:t>
            </a:r>
            <a:r>
              <a:rPr lang="el-GR" sz="1600" dirty="0"/>
              <a:t>παίρνει σαν τιμή το κτήριο που επιλέξαμε καθώς μόνο ένα μπορούμε να έχουμε επιλεγμένο ανά πάσα στιγμή. Αυτές οι 2 μέθοδοι καλούνται νωρίτερα στον κεντρικό κώδικα.</a:t>
            </a:r>
            <a:endParaRPr lang="en-GB" sz="1200" dirty="0"/>
          </a:p>
        </p:txBody>
      </p:sp>
    </p:spTree>
    <p:extLst>
      <p:ext uri="{BB962C8B-B14F-4D97-AF65-F5344CB8AC3E}">
        <p14:creationId xmlns:p14="http://schemas.microsoft.com/office/powerpoint/2010/main" val="3069099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7EC9-AF94-479D-817A-4AACCDBFB48A}"/>
              </a:ext>
            </a:extLst>
          </p:cNvPr>
          <p:cNvSpPr>
            <a:spLocks noGrp="1"/>
          </p:cNvSpPr>
          <p:nvPr>
            <p:ph type="title"/>
          </p:nvPr>
        </p:nvSpPr>
        <p:spPr>
          <a:xfrm>
            <a:off x="1154953" y="553721"/>
            <a:ext cx="3401064" cy="558800"/>
          </a:xfrm>
        </p:spPr>
        <p:txBody>
          <a:bodyPr/>
          <a:lstStyle/>
          <a:p>
            <a:pPr algn="ctr"/>
            <a:r>
              <a:rPr lang="el-GR" sz="3000" dirty="0"/>
              <a:t>Ανάπτυξη</a:t>
            </a:r>
            <a:endParaRPr lang="en-GB" sz="3000" dirty="0"/>
          </a:p>
        </p:txBody>
      </p:sp>
      <p:pic>
        <p:nvPicPr>
          <p:cNvPr id="7" name="Content Placeholder 6">
            <a:extLst>
              <a:ext uri="{FF2B5EF4-FFF2-40B4-BE49-F238E27FC236}">
                <a16:creationId xmlns:a16="http://schemas.microsoft.com/office/drawing/2014/main" id="{00E9AE92-1D97-46B3-BF27-291BE0A12A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7417" y="1227667"/>
            <a:ext cx="8254429" cy="4724400"/>
          </a:xfrm>
        </p:spPr>
      </p:pic>
      <p:sp>
        <p:nvSpPr>
          <p:cNvPr id="4" name="Text Placeholder 3">
            <a:extLst>
              <a:ext uri="{FF2B5EF4-FFF2-40B4-BE49-F238E27FC236}">
                <a16:creationId xmlns:a16="http://schemas.microsoft.com/office/drawing/2014/main" id="{B55AB717-2F74-4A26-980B-7CF651871E0B}"/>
              </a:ext>
            </a:extLst>
          </p:cNvPr>
          <p:cNvSpPr>
            <a:spLocks noGrp="1"/>
          </p:cNvSpPr>
          <p:nvPr>
            <p:ph type="body" sz="half" idx="2"/>
          </p:nvPr>
        </p:nvSpPr>
        <p:spPr>
          <a:xfrm>
            <a:off x="596154" y="2231814"/>
            <a:ext cx="2985247" cy="477520"/>
          </a:xfrm>
        </p:spPr>
        <p:txBody>
          <a:bodyPr>
            <a:normAutofit lnSpcReduction="10000"/>
          </a:bodyPr>
          <a:lstStyle/>
          <a:p>
            <a:r>
              <a:rPr lang="en-US" sz="2800" dirty="0"/>
              <a:t>Drag Selection.</a:t>
            </a:r>
            <a:endParaRPr lang="en-GB" sz="2800" dirty="0"/>
          </a:p>
        </p:txBody>
      </p:sp>
      <p:sp>
        <p:nvSpPr>
          <p:cNvPr id="5" name="Arrow: Right 4">
            <a:extLst>
              <a:ext uri="{FF2B5EF4-FFF2-40B4-BE49-F238E27FC236}">
                <a16:creationId xmlns:a16="http://schemas.microsoft.com/office/drawing/2014/main" id="{24FD6CE5-4538-4B64-9F1F-9D8AEDBC61D4}"/>
              </a:ext>
            </a:extLst>
          </p:cNvPr>
          <p:cNvSpPr/>
          <p:nvPr/>
        </p:nvSpPr>
        <p:spPr>
          <a:xfrm>
            <a:off x="3577609" y="223181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9332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5ED8-680F-4009-9568-D0082661E7A2}"/>
              </a:ext>
            </a:extLst>
          </p:cNvPr>
          <p:cNvSpPr>
            <a:spLocks noGrp="1"/>
          </p:cNvSpPr>
          <p:nvPr>
            <p:ph type="title"/>
          </p:nvPr>
        </p:nvSpPr>
        <p:spPr>
          <a:xfrm>
            <a:off x="3462866" y="241828"/>
            <a:ext cx="3683901" cy="719667"/>
          </a:xfrm>
        </p:spPr>
        <p:txBody>
          <a:bodyPr/>
          <a:lstStyle/>
          <a:p>
            <a:pPr algn="ctr"/>
            <a:r>
              <a:rPr lang="el-GR" sz="2800" dirty="0"/>
              <a:t>Ανάπτυξη</a:t>
            </a:r>
            <a:br>
              <a:rPr lang="el-GR" sz="2800" dirty="0"/>
            </a:br>
            <a:endParaRPr lang="en-GB" sz="2800" dirty="0"/>
          </a:p>
        </p:txBody>
      </p:sp>
      <p:sp>
        <p:nvSpPr>
          <p:cNvPr id="3" name="Text Placeholder 2">
            <a:extLst>
              <a:ext uri="{FF2B5EF4-FFF2-40B4-BE49-F238E27FC236}">
                <a16:creationId xmlns:a16="http://schemas.microsoft.com/office/drawing/2014/main" id="{2492948F-2738-4AA2-A315-2933716DA2E1}"/>
              </a:ext>
            </a:extLst>
          </p:cNvPr>
          <p:cNvSpPr>
            <a:spLocks noGrp="1"/>
          </p:cNvSpPr>
          <p:nvPr>
            <p:ph type="body" idx="1"/>
          </p:nvPr>
        </p:nvSpPr>
        <p:spPr>
          <a:xfrm>
            <a:off x="815447" y="1145116"/>
            <a:ext cx="4839048" cy="576262"/>
          </a:xfrm>
        </p:spPr>
        <p:txBody>
          <a:bodyPr/>
          <a:lstStyle/>
          <a:p>
            <a:r>
              <a:rPr lang="en-US" dirty="0" err="1"/>
              <a:t>PlayerUnit</a:t>
            </a:r>
            <a:r>
              <a:rPr lang="en-US" dirty="0"/>
              <a:t>/</a:t>
            </a:r>
            <a:r>
              <a:rPr lang="en-US" dirty="0" err="1"/>
              <a:t>EnemyUnit</a:t>
            </a:r>
            <a:r>
              <a:rPr lang="en-US" dirty="0"/>
              <a:t> Selected</a:t>
            </a:r>
            <a:endParaRPr lang="en-GB" dirty="0"/>
          </a:p>
        </p:txBody>
      </p:sp>
      <p:pic>
        <p:nvPicPr>
          <p:cNvPr id="8" name="Content Placeholder 7">
            <a:extLst>
              <a:ext uri="{FF2B5EF4-FFF2-40B4-BE49-F238E27FC236}">
                <a16:creationId xmlns:a16="http://schemas.microsoft.com/office/drawing/2014/main" id="{6B30D067-B200-4D58-B880-470AB81574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68400" y="1810807"/>
            <a:ext cx="3759200" cy="4365099"/>
          </a:xfrm>
        </p:spPr>
      </p:pic>
      <p:sp>
        <p:nvSpPr>
          <p:cNvPr id="5" name="Text Placeholder 4">
            <a:extLst>
              <a:ext uri="{FF2B5EF4-FFF2-40B4-BE49-F238E27FC236}">
                <a16:creationId xmlns:a16="http://schemas.microsoft.com/office/drawing/2014/main" id="{7F133E23-17FE-4E57-BEE9-56156ED9C5F7}"/>
              </a:ext>
            </a:extLst>
          </p:cNvPr>
          <p:cNvSpPr>
            <a:spLocks noGrp="1"/>
          </p:cNvSpPr>
          <p:nvPr>
            <p:ph type="body" sz="quarter" idx="3"/>
          </p:nvPr>
        </p:nvSpPr>
        <p:spPr/>
        <p:txBody>
          <a:bodyPr/>
          <a:lstStyle/>
          <a:p>
            <a:r>
              <a:rPr lang="en-US" dirty="0" err="1"/>
              <a:t>PlayerBuilding</a:t>
            </a:r>
            <a:r>
              <a:rPr lang="en-US" dirty="0"/>
              <a:t> Selected</a:t>
            </a:r>
            <a:endParaRPr lang="en-GB" dirty="0"/>
          </a:p>
        </p:txBody>
      </p:sp>
      <p:pic>
        <p:nvPicPr>
          <p:cNvPr id="11" name="Content Placeholder 10">
            <a:extLst>
              <a:ext uri="{FF2B5EF4-FFF2-40B4-BE49-F238E27FC236}">
                <a16:creationId xmlns:a16="http://schemas.microsoft.com/office/drawing/2014/main" id="{ADD7CD42-F184-4BC4-B79A-5FE80E407FE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5304816" y="2599267"/>
            <a:ext cx="5100717" cy="3175000"/>
          </a:xfrm>
        </p:spPr>
      </p:pic>
      <p:sp>
        <p:nvSpPr>
          <p:cNvPr id="9" name="Arrow: Down 8">
            <a:extLst>
              <a:ext uri="{FF2B5EF4-FFF2-40B4-BE49-F238E27FC236}">
                <a16:creationId xmlns:a16="http://schemas.microsoft.com/office/drawing/2014/main" id="{7F71AD80-49F6-4680-A863-A92E3ABA23FC}"/>
              </a:ext>
            </a:extLst>
          </p:cNvPr>
          <p:cNvSpPr/>
          <p:nvPr/>
        </p:nvSpPr>
        <p:spPr>
          <a:xfrm>
            <a:off x="2887133" y="241672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Down 11">
            <a:extLst>
              <a:ext uri="{FF2B5EF4-FFF2-40B4-BE49-F238E27FC236}">
                <a16:creationId xmlns:a16="http://schemas.microsoft.com/office/drawing/2014/main" id="{5CDDD6E5-8F0E-43E0-AD06-520FC2B6DCF2}"/>
              </a:ext>
            </a:extLst>
          </p:cNvPr>
          <p:cNvSpPr/>
          <p:nvPr/>
        </p:nvSpPr>
        <p:spPr>
          <a:xfrm>
            <a:off x="7368032" y="2481262"/>
            <a:ext cx="484632" cy="639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411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648930" y="629266"/>
            <a:ext cx="9252154" cy="1223983"/>
          </a:xfrm>
        </p:spPr>
        <p:txBody>
          <a:bodyPr>
            <a:normAutofit/>
          </a:bodyPr>
          <a:lstStyle/>
          <a:p>
            <a:r>
              <a:rPr lang="el-GR" dirty="0"/>
              <a:t>Ανάπτυξη</a:t>
            </a:r>
            <a:endParaRPr lang="en-GB"/>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19111" y="1468014"/>
            <a:ext cx="4338409" cy="2477453"/>
          </a:xfrm>
        </p:spPr>
        <p:txBody>
          <a:bodyPr>
            <a:normAutofit/>
          </a:bodyPr>
          <a:lstStyle/>
          <a:p>
            <a:pPr marL="0" indent="0">
              <a:buNone/>
            </a:pPr>
            <a:endParaRPr lang="el-GR" sz="1600" dirty="0"/>
          </a:p>
          <a:p>
            <a:pPr marL="0" indent="0">
              <a:buNone/>
            </a:pPr>
            <a:r>
              <a:rPr lang="en-US" sz="1600" dirty="0"/>
              <a:t>UI-&gt;</a:t>
            </a:r>
            <a:r>
              <a:rPr lang="en-US" sz="1600" dirty="0" err="1"/>
              <a:t>ActionFrame</a:t>
            </a:r>
            <a:r>
              <a:rPr lang="en-US" sz="1600" dirty="0"/>
              <a:t>-&gt;</a:t>
            </a:r>
            <a:r>
              <a:rPr lang="en-US" sz="1600" dirty="0" err="1"/>
              <a:t>ActionsGridGroup</a:t>
            </a:r>
            <a:endParaRPr lang="en-US" sz="1600" dirty="0"/>
          </a:p>
          <a:p>
            <a:pPr marL="0" indent="0">
              <a:buNone/>
            </a:pPr>
            <a:r>
              <a:rPr lang="el-GR" sz="1600" dirty="0"/>
              <a:t>Αυτό το κομμάτι αφορά το </a:t>
            </a:r>
            <a:r>
              <a:rPr lang="en-US" sz="1600" dirty="0"/>
              <a:t>User Interface</a:t>
            </a:r>
            <a:r>
              <a:rPr lang="el-GR" sz="1600" dirty="0"/>
              <a:t>. Το </a:t>
            </a:r>
            <a:r>
              <a:rPr lang="en-US" sz="1600" dirty="0" err="1"/>
              <a:t>ActionFrame</a:t>
            </a:r>
            <a:r>
              <a:rPr lang="el-GR" sz="1600" dirty="0"/>
              <a:t> είναι υπεύθυνο για όλα τα </a:t>
            </a:r>
            <a:r>
              <a:rPr lang="en-US" sz="1600" dirty="0"/>
              <a:t>UI </a:t>
            </a:r>
            <a:r>
              <a:rPr lang="el-GR" sz="1600" dirty="0"/>
              <a:t>που θα εμφανιστούν είτε στα </a:t>
            </a:r>
            <a:r>
              <a:rPr lang="en-US" sz="1600" dirty="0"/>
              <a:t>units</a:t>
            </a:r>
            <a:r>
              <a:rPr lang="el-GR" sz="1600" dirty="0"/>
              <a:t>, είτε στα κτήρια.</a:t>
            </a:r>
            <a:endParaRPr lang="en-US" dirty="0"/>
          </a:p>
        </p:txBody>
      </p:sp>
      <p:pic>
        <p:nvPicPr>
          <p:cNvPr id="5" name="Picture 4">
            <a:extLst>
              <a:ext uri="{FF2B5EF4-FFF2-40B4-BE49-F238E27FC236}">
                <a16:creationId xmlns:a16="http://schemas.microsoft.com/office/drawing/2014/main" id="{7933B2FC-2CFE-47DC-8B98-37FA681B4BF8}"/>
              </a:ext>
            </a:extLst>
          </p:cNvPr>
          <p:cNvPicPr>
            <a:picLocks noChangeAspect="1"/>
          </p:cNvPicPr>
          <p:nvPr/>
        </p:nvPicPr>
        <p:blipFill>
          <a:blip r:embed="rId2">
            <a:extLst>
              <a:ext uri="{28A0092B-C50C-407E-A947-70E740481C1C}">
                <a14:useLocalDpi xmlns:a14="http://schemas.microsoft.com/office/drawing/2010/main" val="0"/>
              </a:ext>
            </a:extLst>
          </a:blip>
          <a:srcRect t="20821" b="20821"/>
          <a:stretch/>
        </p:blipFill>
        <p:spPr>
          <a:xfrm>
            <a:off x="6595993" y="1241257"/>
            <a:ext cx="4696552"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039572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470196" y="189546"/>
            <a:ext cx="2864737" cy="1223983"/>
          </a:xfrm>
        </p:spPr>
        <p:txBody>
          <a:bodyPr>
            <a:normAutofit/>
          </a:bodyPr>
          <a:lstStyle/>
          <a:p>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19112" y="1468014"/>
            <a:ext cx="4177176" cy="3246029"/>
          </a:xfrm>
        </p:spPr>
        <p:txBody>
          <a:bodyPr>
            <a:normAutofit/>
          </a:bodyPr>
          <a:lstStyle/>
          <a:p>
            <a:pPr marL="0" indent="0">
              <a:buNone/>
            </a:pPr>
            <a:r>
              <a:rPr lang="en-US" sz="2500" dirty="0" err="1"/>
              <a:t>ActionsFrame</a:t>
            </a:r>
            <a:r>
              <a:rPr lang="en-US" sz="2500" dirty="0"/>
              <a:t> Inspector</a:t>
            </a:r>
            <a:endParaRPr lang="el-GR" sz="2500" dirty="0"/>
          </a:p>
          <a:p>
            <a:pPr marL="0" indent="0">
              <a:buNone/>
            </a:pPr>
            <a:r>
              <a:rPr lang="el-GR" sz="1600" dirty="0"/>
              <a:t>Πιο συγκεκριμένα έχει μέσα στα 2 </a:t>
            </a:r>
            <a:r>
              <a:rPr lang="en-US" sz="1600" dirty="0"/>
              <a:t>scripts</a:t>
            </a:r>
            <a:r>
              <a:rPr lang="el-GR" sz="1600" dirty="0"/>
              <a:t>, τα οποία είναι</a:t>
            </a:r>
            <a:r>
              <a:rPr lang="en-US" sz="1600" dirty="0"/>
              <a:t> </a:t>
            </a:r>
            <a:r>
              <a:rPr lang="el-GR" sz="1600" dirty="0"/>
              <a:t>υπεύθυνα για τα </a:t>
            </a:r>
            <a:r>
              <a:rPr lang="en-US" sz="1600" dirty="0"/>
              <a:t>spawning</a:t>
            </a:r>
            <a:r>
              <a:rPr lang="el-GR" sz="1600" dirty="0"/>
              <a:t> των</a:t>
            </a:r>
            <a:r>
              <a:rPr lang="en-US" sz="1600" dirty="0"/>
              <a:t> units </a:t>
            </a:r>
            <a:r>
              <a:rPr lang="el-GR" sz="1600" dirty="0"/>
              <a:t> μέσω του </a:t>
            </a:r>
            <a:r>
              <a:rPr lang="en-US" sz="1600" dirty="0"/>
              <a:t>UI </a:t>
            </a:r>
            <a:r>
              <a:rPr lang="el-GR" sz="1600" dirty="0"/>
              <a:t>όταν ο χρήστης έχει επιλεγμένο κάποιο κτήριο και πατήσει πάνω στα κουμπιά του </a:t>
            </a:r>
            <a:r>
              <a:rPr lang="en-US" sz="1600" dirty="0"/>
              <a:t>UI</a:t>
            </a:r>
            <a:r>
              <a:rPr lang="el-GR" sz="1600" dirty="0"/>
              <a:t>, καθώς και για το κάθε πόσο παίρνει να </a:t>
            </a:r>
            <a:r>
              <a:rPr lang="en-US" sz="1600" dirty="0"/>
              <a:t>spawn</a:t>
            </a:r>
            <a:r>
              <a:rPr lang="el-GR" sz="1600" dirty="0"/>
              <a:t>-</a:t>
            </a:r>
            <a:r>
              <a:rPr lang="el-GR" sz="1600" dirty="0" err="1"/>
              <a:t>αρουν</a:t>
            </a:r>
            <a:r>
              <a:rPr lang="el-GR" sz="1600" dirty="0"/>
              <a:t>.</a:t>
            </a:r>
            <a:endParaRPr lang="en-US" sz="1600" dirty="0"/>
          </a:p>
          <a:p>
            <a:pPr marL="0" indent="0">
              <a:buNone/>
            </a:pPr>
            <a:endParaRPr lang="en-US" dirty="0"/>
          </a:p>
          <a:p>
            <a:pPr marL="0" indent="0">
              <a:buNone/>
            </a:pPr>
            <a:r>
              <a:rPr lang="en-GB" dirty="0">
                <a:latin typeface="Consolas" panose="020B0609020204030204" pitchFamily="49" charset="0"/>
              </a:rPr>
              <a:t>		</a:t>
            </a:r>
          </a:p>
        </p:txBody>
      </p:sp>
      <p:pic>
        <p:nvPicPr>
          <p:cNvPr id="5" name="Picture 4">
            <a:extLst>
              <a:ext uri="{FF2B5EF4-FFF2-40B4-BE49-F238E27FC236}">
                <a16:creationId xmlns:a16="http://schemas.microsoft.com/office/drawing/2014/main" id="{7933B2FC-2CFE-47DC-8B98-37FA681B4BF8}"/>
              </a:ext>
            </a:extLst>
          </p:cNvPr>
          <p:cNvPicPr>
            <a:picLocks noChangeAspect="1"/>
          </p:cNvPicPr>
          <p:nvPr/>
        </p:nvPicPr>
        <p:blipFill>
          <a:blip r:embed="rId2">
            <a:extLst>
              <a:ext uri="{28A0092B-C50C-407E-A947-70E740481C1C}">
                <a14:useLocalDpi xmlns:a14="http://schemas.microsoft.com/office/drawing/2010/main" val="0"/>
              </a:ext>
            </a:extLst>
          </a:blip>
          <a:srcRect t="12138" b="12138"/>
          <a:stretch/>
        </p:blipFill>
        <p:spPr>
          <a:xfrm>
            <a:off x="5673126" y="801537"/>
            <a:ext cx="4696552"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172830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470196" y="189546"/>
            <a:ext cx="2864737" cy="1223983"/>
          </a:xfrm>
        </p:spPr>
        <p:txBody>
          <a:bodyPr>
            <a:normAutofit/>
          </a:bodyPr>
          <a:lstStyle/>
          <a:p>
            <a:r>
              <a:rPr lang="el-GR" dirty="0"/>
              <a:t>Ανάπτυξη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19111" y="1468014"/>
            <a:ext cx="4416873" cy="2562119"/>
          </a:xfrm>
        </p:spPr>
        <p:txBody>
          <a:bodyPr>
            <a:normAutofit fontScale="55000" lnSpcReduction="20000"/>
          </a:bodyPr>
          <a:lstStyle/>
          <a:p>
            <a:pPr marL="0" indent="0">
              <a:buNone/>
            </a:pPr>
            <a:r>
              <a:rPr lang="en-US" sz="2800" dirty="0"/>
              <a:t>UI to spawn:</a:t>
            </a:r>
            <a:endParaRPr lang="el-GR" sz="2800" dirty="0"/>
          </a:p>
          <a:p>
            <a:pPr marL="0" indent="0">
              <a:buNone/>
            </a:pPr>
            <a:r>
              <a:rPr lang="el-GR" sz="2900" dirty="0"/>
              <a:t>  Όταν επιλεχθεί κάποιο κτήριο θα εμφανιστεί το εξής </a:t>
            </a:r>
            <a:r>
              <a:rPr lang="en-US" sz="2900" dirty="0"/>
              <a:t>UI</a:t>
            </a:r>
            <a:r>
              <a:rPr lang="el-GR" sz="2900" dirty="0"/>
              <a:t> και θα έχει κάποια </a:t>
            </a:r>
            <a:r>
              <a:rPr lang="en-US" sz="2900" dirty="0" err="1"/>
              <a:t>actios</a:t>
            </a:r>
            <a:r>
              <a:rPr lang="en-US" sz="2900" dirty="0"/>
              <a:t>-buttons</a:t>
            </a:r>
            <a:r>
              <a:rPr lang="el-GR" sz="2900" dirty="0"/>
              <a:t> που θα μπορεί  ο χρήστης να πατήσει με το</a:t>
            </a:r>
            <a:r>
              <a:rPr lang="en-US" sz="2900" dirty="0"/>
              <a:t> left mouse button</a:t>
            </a:r>
            <a:r>
              <a:rPr lang="el-GR" sz="2900" dirty="0"/>
              <a:t>. Βλέπετε διπλανή φωτογραφία. Τα κουμπιά αυτά </a:t>
            </a:r>
            <a:r>
              <a:rPr lang="en-US" sz="2900" dirty="0"/>
              <a:t>spawn</a:t>
            </a:r>
            <a:r>
              <a:rPr lang="el-GR" sz="2900" dirty="0"/>
              <a:t>-</a:t>
            </a:r>
            <a:r>
              <a:rPr lang="el-GR" sz="2900" dirty="0" err="1"/>
              <a:t>αρουν</a:t>
            </a:r>
            <a:r>
              <a:rPr lang="en-US" sz="2900" dirty="0"/>
              <a:t> </a:t>
            </a:r>
            <a:r>
              <a:rPr lang="el-GR" sz="2900" dirty="0"/>
              <a:t>διαφορετικά </a:t>
            </a:r>
            <a:r>
              <a:rPr lang="en-US" sz="2900" dirty="0"/>
              <a:t>units</a:t>
            </a:r>
            <a:r>
              <a:rPr lang="el-GR" sz="2900" dirty="0"/>
              <a:t> και πιο συγκεκριμένα το 1</a:t>
            </a:r>
            <a:r>
              <a:rPr lang="el-GR" sz="2900" baseline="30000" dirty="0"/>
              <a:t>ο</a:t>
            </a:r>
            <a:r>
              <a:rPr lang="el-GR" sz="2900" dirty="0"/>
              <a:t> παράγει </a:t>
            </a:r>
            <a:r>
              <a:rPr lang="en-US" sz="2900" dirty="0"/>
              <a:t>solder,</a:t>
            </a:r>
            <a:r>
              <a:rPr lang="el-GR" sz="2900" dirty="0"/>
              <a:t> το 2</a:t>
            </a:r>
            <a:r>
              <a:rPr lang="el-GR" sz="2900" baseline="30000" dirty="0"/>
              <a:t>ο</a:t>
            </a:r>
            <a:r>
              <a:rPr lang="el-GR" sz="2900" dirty="0"/>
              <a:t> </a:t>
            </a:r>
            <a:r>
              <a:rPr lang="en-US" sz="2900" dirty="0"/>
              <a:t> elite</a:t>
            </a:r>
            <a:r>
              <a:rPr lang="el-GR" sz="2900" dirty="0"/>
              <a:t> και το 3</a:t>
            </a:r>
            <a:r>
              <a:rPr lang="el-GR" sz="2900" baseline="30000" dirty="0"/>
              <a:t>ο</a:t>
            </a:r>
            <a:r>
              <a:rPr lang="el-GR" sz="2900" dirty="0"/>
              <a:t> </a:t>
            </a:r>
            <a:r>
              <a:rPr lang="en-US" sz="2900" dirty="0"/>
              <a:t>rifleman</a:t>
            </a:r>
            <a:r>
              <a:rPr lang="el-GR" sz="2900" dirty="0"/>
              <a:t>.</a:t>
            </a:r>
            <a:endParaRPr lang="en-GB" sz="2900" dirty="0"/>
          </a:p>
          <a:p>
            <a:pPr marL="0" indent="0">
              <a:buNone/>
            </a:pPr>
            <a:endParaRPr lang="en-US" dirty="0"/>
          </a:p>
          <a:p>
            <a:pPr marL="0" indent="0">
              <a:buNone/>
            </a:pPr>
            <a:r>
              <a:rPr lang="en-GB" dirty="0">
                <a:latin typeface="Consolas" panose="020B0609020204030204" pitchFamily="49" charset="0"/>
              </a:rPr>
              <a:t>		</a:t>
            </a:r>
          </a:p>
        </p:txBody>
      </p:sp>
      <p:pic>
        <p:nvPicPr>
          <p:cNvPr id="5" name="Picture 4">
            <a:extLst>
              <a:ext uri="{FF2B5EF4-FFF2-40B4-BE49-F238E27FC236}">
                <a16:creationId xmlns:a16="http://schemas.microsoft.com/office/drawing/2014/main" id="{7933B2FC-2CFE-47DC-8B98-37FA681B4BF8}"/>
              </a:ext>
            </a:extLst>
          </p:cNvPr>
          <p:cNvPicPr>
            <a:picLocks noChangeAspect="1"/>
          </p:cNvPicPr>
          <p:nvPr/>
        </p:nvPicPr>
        <p:blipFill>
          <a:blip r:embed="rId2">
            <a:extLst>
              <a:ext uri="{28A0092B-C50C-407E-A947-70E740481C1C}">
                <a14:useLocalDpi xmlns:a14="http://schemas.microsoft.com/office/drawing/2010/main" val="0"/>
              </a:ext>
            </a:extLst>
          </a:blip>
          <a:srcRect t="2747" b="2747"/>
          <a:stretch/>
        </p:blipFill>
        <p:spPr>
          <a:xfrm>
            <a:off x="5673126" y="801537"/>
            <a:ext cx="4696552" cy="4196185"/>
          </a:xfrm>
          <a:prstGeom prst="rect">
            <a:avLst/>
          </a:prstGeom>
          <a:effectLst>
            <a:outerShdw blurRad="50800" dist="38100" dir="5400000" algn="t" rotWithShape="0">
              <a:prstClr val="black">
                <a:alpha val="43000"/>
              </a:prstClr>
            </a:outerShdw>
          </a:effectLst>
        </p:spPr>
      </p:pic>
      <p:cxnSp>
        <p:nvCxnSpPr>
          <p:cNvPr id="6" name="Straight Arrow Connector 5">
            <a:extLst>
              <a:ext uri="{FF2B5EF4-FFF2-40B4-BE49-F238E27FC236}">
                <a16:creationId xmlns:a16="http://schemas.microsoft.com/office/drawing/2014/main" id="{2849D798-9D01-4253-A0EC-D05EA5BFD75A}"/>
              </a:ext>
            </a:extLst>
          </p:cNvPr>
          <p:cNvCxnSpPr>
            <a:cxnSpLocks/>
          </p:cNvCxnSpPr>
          <p:nvPr/>
        </p:nvCxnSpPr>
        <p:spPr>
          <a:xfrm>
            <a:off x="2599267" y="2556933"/>
            <a:ext cx="3894666" cy="1244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C37D921-6651-4F83-874A-C6C9B32A64C0}"/>
              </a:ext>
            </a:extLst>
          </p:cNvPr>
          <p:cNvCxnSpPr>
            <a:cxnSpLocks/>
          </p:cNvCxnSpPr>
          <p:nvPr/>
        </p:nvCxnSpPr>
        <p:spPr>
          <a:xfrm>
            <a:off x="3416068" y="3196166"/>
            <a:ext cx="3383280" cy="833967"/>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76707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DAC5-C2EB-4C27-B2A9-70BF4A757C39}"/>
              </a:ext>
            </a:extLst>
          </p:cNvPr>
          <p:cNvSpPr>
            <a:spLocks noGrp="1"/>
          </p:cNvSpPr>
          <p:nvPr>
            <p:ph type="title"/>
          </p:nvPr>
        </p:nvSpPr>
        <p:spPr/>
        <p:txBody>
          <a:bodyPr/>
          <a:lstStyle/>
          <a:p>
            <a:pPr algn="ctr"/>
            <a:r>
              <a:rPr lang="en-US" dirty="0" err="1"/>
              <a:t>ActionFrame</a:t>
            </a:r>
            <a:r>
              <a:rPr lang="en-US" dirty="0"/>
              <a:t> Script</a:t>
            </a:r>
            <a:endParaRPr lang="en-GB" dirty="0"/>
          </a:p>
        </p:txBody>
      </p:sp>
      <p:pic>
        <p:nvPicPr>
          <p:cNvPr id="5" name="Content Placeholder 4" descr="A screenshot of a computer&#10;&#10;Description automatically generated">
            <a:extLst>
              <a:ext uri="{FF2B5EF4-FFF2-40B4-BE49-F238E27FC236}">
                <a16:creationId xmlns:a16="http://schemas.microsoft.com/office/drawing/2014/main" id="{D2ECB430-7AF8-4D12-B4A9-D6541FD104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090" y="1160545"/>
            <a:ext cx="9323976" cy="5244737"/>
          </a:xfrm>
        </p:spPr>
      </p:pic>
    </p:spTree>
    <p:extLst>
      <p:ext uri="{BB962C8B-B14F-4D97-AF65-F5344CB8AC3E}">
        <p14:creationId xmlns:p14="http://schemas.microsoft.com/office/powerpoint/2010/main" val="369707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441A-1E38-4469-AFDE-A87284D93404}"/>
              </a:ext>
            </a:extLst>
          </p:cNvPr>
          <p:cNvSpPr>
            <a:spLocks noGrp="1"/>
          </p:cNvSpPr>
          <p:nvPr>
            <p:ph type="title"/>
          </p:nvPr>
        </p:nvSpPr>
        <p:spPr>
          <a:xfrm>
            <a:off x="5214033" y="1266958"/>
            <a:ext cx="4746044" cy="4528457"/>
          </a:xfrm>
        </p:spPr>
        <p:txBody>
          <a:bodyPr vert="horz" lIns="91440" tIns="45720" rIns="91440" bIns="45720" rtlCol="0" anchor="ctr">
            <a:normAutofit/>
          </a:bodyPr>
          <a:lstStyle/>
          <a:p>
            <a:r>
              <a:rPr lang="el-GR" sz="7200" dirty="0"/>
              <a:t>Σχεδίαση</a:t>
            </a:r>
            <a:endParaRPr lang="en-US" sz="7200" b="0" i="0" kern="1200" dirty="0">
              <a:solidFill>
                <a:schemeClr val="tx2"/>
              </a:solidFill>
              <a:latin typeface="+mj-lt"/>
              <a:ea typeface="+mj-ea"/>
              <a:cs typeface="+mj-cs"/>
            </a:endParaRPr>
          </a:p>
        </p:txBody>
      </p:sp>
    </p:spTree>
    <p:extLst>
      <p:ext uri="{BB962C8B-B14F-4D97-AF65-F5344CB8AC3E}">
        <p14:creationId xmlns:p14="http://schemas.microsoft.com/office/powerpoint/2010/main" val="2951678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DAC5-C2EB-4C27-B2A9-70BF4A757C39}"/>
              </a:ext>
            </a:extLst>
          </p:cNvPr>
          <p:cNvSpPr>
            <a:spLocks noGrp="1"/>
          </p:cNvSpPr>
          <p:nvPr>
            <p:ph type="title"/>
          </p:nvPr>
        </p:nvSpPr>
        <p:spPr/>
        <p:txBody>
          <a:bodyPr/>
          <a:lstStyle/>
          <a:p>
            <a:pPr algn="ctr"/>
            <a:r>
              <a:rPr lang="en-US" dirty="0" err="1"/>
              <a:t>ActionFrame</a:t>
            </a:r>
            <a:r>
              <a:rPr lang="en-US" dirty="0"/>
              <a:t> Script</a:t>
            </a:r>
            <a:endParaRPr lang="en-GB" dirty="0"/>
          </a:p>
        </p:txBody>
      </p:sp>
      <p:pic>
        <p:nvPicPr>
          <p:cNvPr id="5" name="Content Placeholder 4">
            <a:extLst>
              <a:ext uri="{FF2B5EF4-FFF2-40B4-BE49-F238E27FC236}">
                <a16:creationId xmlns:a16="http://schemas.microsoft.com/office/drawing/2014/main" id="{D2ECB430-7AF8-4D12-B4A9-D6541FD104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19090" y="1160545"/>
            <a:ext cx="9323976" cy="5244736"/>
          </a:xfrm>
        </p:spPr>
      </p:pic>
    </p:spTree>
    <p:extLst>
      <p:ext uri="{BB962C8B-B14F-4D97-AF65-F5344CB8AC3E}">
        <p14:creationId xmlns:p14="http://schemas.microsoft.com/office/powerpoint/2010/main" val="872416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DAC5-C2EB-4C27-B2A9-70BF4A757C39}"/>
              </a:ext>
            </a:extLst>
          </p:cNvPr>
          <p:cNvSpPr>
            <a:spLocks noGrp="1"/>
          </p:cNvSpPr>
          <p:nvPr>
            <p:ph type="title"/>
          </p:nvPr>
        </p:nvSpPr>
        <p:spPr/>
        <p:txBody>
          <a:bodyPr/>
          <a:lstStyle/>
          <a:p>
            <a:pPr algn="ctr"/>
            <a:r>
              <a:rPr lang="en-US" dirty="0" err="1"/>
              <a:t>ActionFrame</a:t>
            </a:r>
            <a:r>
              <a:rPr lang="en-US" dirty="0"/>
              <a:t> Script</a:t>
            </a:r>
            <a:endParaRPr lang="en-GB" dirty="0"/>
          </a:p>
        </p:txBody>
      </p:sp>
      <p:pic>
        <p:nvPicPr>
          <p:cNvPr id="5" name="Content Placeholder 4">
            <a:extLst>
              <a:ext uri="{FF2B5EF4-FFF2-40B4-BE49-F238E27FC236}">
                <a16:creationId xmlns:a16="http://schemas.microsoft.com/office/drawing/2014/main" id="{D2ECB430-7AF8-4D12-B4A9-D6541FD104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19090" y="1160545"/>
            <a:ext cx="9323975" cy="5244736"/>
          </a:xfrm>
        </p:spPr>
      </p:pic>
    </p:spTree>
    <p:extLst>
      <p:ext uri="{BB962C8B-B14F-4D97-AF65-F5344CB8AC3E}">
        <p14:creationId xmlns:p14="http://schemas.microsoft.com/office/powerpoint/2010/main" val="2693864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DAC5-C2EB-4C27-B2A9-70BF4A757C39}"/>
              </a:ext>
            </a:extLst>
          </p:cNvPr>
          <p:cNvSpPr>
            <a:spLocks noGrp="1"/>
          </p:cNvSpPr>
          <p:nvPr>
            <p:ph type="title"/>
          </p:nvPr>
        </p:nvSpPr>
        <p:spPr/>
        <p:txBody>
          <a:bodyPr/>
          <a:lstStyle/>
          <a:p>
            <a:pPr algn="ctr"/>
            <a:r>
              <a:rPr lang="en-US" dirty="0" err="1"/>
              <a:t>ActionFrame</a:t>
            </a:r>
            <a:r>
              <a:rPr lang="en-US" dirty="0"/>
              <a:t> Script</a:t>
            </a:r>
            <a:endParaRPr lang="en-GB" dirty="0"/>
          </a:p>
        </p:txBody>
      </p:sp>
      <p:pic>
        <p:nvPicPr>
          <p:cNvPr id="5" name="Content Placeholder 4">
            <a:extLst>
              <a:ext uri="{FF2B5EF4-FFF2-40B4-BE49-F238E27FC236}">
                <a16:creationId xmlns:a16="http://schemas.microsoft.com/office/drawing/2014/main" id="{D2ECB430-7AF8-4D12-B4A9-D6541FD104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19090" y="1160545"/>
            <a:ext cx="9323975" cy="5244735"/>
          </a:xfrm>
        </p:spPr>
      </p:pic>
    </p:spTree>
    <p:extLst>
      <p:ext uri="{BB962C8B-B14F-4D97-AF65-F5344CB8AC3E}">
        <p14:creationId xmlns:p14="http://schemas.microsoft.com/office/powerpoint/2010/main" val="4248833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DAC5-C2EB-4C27-B2A9-70BF4A757C39}"/>
              </a:ext>
            </a:extLst>
          </p:cNvPr>
          <p:cNvSpPr>
            <a:spLocks noGrp="1"/>
          </p:cNvSpPr>
          <p:nvPr>
            <p:ph type="title"/>
          </p:nvPr>
        </p:nvSpPr>
        <p:spPr/>
        <p:txBody>
          <a:bodyPr/>
          <a:lstStyle/>
          <a:p>
            <a:pPr algn="ctr"/>
            <a:r>
              <a:rPr lang="en-US" dirty="0" err="1"/>
              <a:t>ActionFrame</a:t>
            </a:r>
            <a:r>
              <a:rPr lang="en-US" dirty="0"/>
              <a:t> Script</a:t>
            </a:r>
            <a:endParaRPr lang="en-GB" dirty="0"/>
          </a:p>
        </p:txBody>
      </p:sp>
      <p:pic>
        <p:nvPicPr>
          <p:cNvPr id="5" name="Content Placeholder 4">
            <a:extLst>
              <a:ext uri="{FF2B5EF4-FFF2-40B4-BE49-F238E27FC236}">
                <a16:creationId xmlns:a16="http://schemas.microsoft.com/office/drawing/2014/main" id="{D2ECB430-7AF8-4D12-B4A9-D6541FD104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19091" y="1160545"/>
            <a:ext cx="9323973" cy="5244735"/>
          </a:xfrm>
        </p:spPr>
      </p:pic>
    </p:spTree>
    <p:extLst>
      <p:ext uri="{BB962C8B-B14F-4D97-AF65-F5344CB8AC3E}">
        <p14:creationId xmlns:p14="http://schemas.microsoft.com/office/powerpoint/2010/main" val="3487717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F91E-1B99-4A62-839D-2DCAD577E4F2}"/>
              </a:ext>
            </a:extLst>
          </p:cNvPr>
          <p:cNvSpPr>
            <a:spLocks noGrp="1"/>
          </p:cNvSpPr>
          <p:nvPr>
            <p:ph type="title"/>
          </p:nvPr>
        </p:nvSpPr>
        <p:spPr>
          <a:xfrm>
            <a:off x="832543" y="266287"/>
            <a:ext cx="9404723" cy="546349"/>
          </a:xfrm>
        </p:spPr>
        <p:txBody>
          <a:bodyPr/>
          <a:lstStyle/>
          <a:p>
            <a:pPr algn="ctr"/>
            <a:r>
              <a:rPr lang="en-US" sz="3000" dirty="0" err="1"/>
              <a:t>ActionFrame</a:t>
            </a:r>
            <a:r>
              <a:rPr lang="en-US" sz="3000" dirty="0"/>
              <a:t> Script</a:t>
            </a:r>
            <a:r>
              <a:rPr lang="el-GR" sz="3000" dirty="0"/>
              <a:t>: </a:t>
            </a:r>
            <a:r>
              <a:rPr lang="el-GR" sz="2800" dirty="0"/>
              <a:t>επεξήγηση</a:t>
            </a:r>
            <a:endParaRPr lang="en-GB" dirty="0"/>
          </a:p>
        </p:txBody>
      </p:sp>
      <p:sp>
        <p:nvSpPr>
          <p:cNvPr id="3" name="Content Placeholder 2">
            <a:extLst>
              <a:ext uri="{FF2B5EF4-FFF2-40B4-BE49-F238E27FC236}">
                <a16:creationId xmlns:a16="http://schemas.microsoft.com/office/drawing/2014/main" id="{D0D5DAB2-70D8-4561-A593-FA530F7F8AE4}"/>
              </a:ext>
            </a:extLst>
          </p:cNvPr>
          <p:cNvSpPr>
            <a:spLocks noGrp="1"/>
          </p:cNvSpPr>
          <p:nvPr>
            <p:ph idx="1"/>
          </p:nvPr>
        </p:nvSpPr>
        <p:spPr>
          <a:xfrm>
            <a:off x="237066" y="1327541"/>
            <a:ext cx="11717867" cy="5197547"/>
          </a:xfrm>
        </p:spPr>
        <p:txBody>
          <a:bodyPr>
            <a:normAutofit/>
          </a:bodyPr>
          <a:lstStyle/>
          <a:p>
            <a:pPr marL="0" indent="0">
              <a:buNone/>
            </a:pPr>
            <a:r>
              <a:rPr lang="el-GR" sz="1600" dirty="0"/>
              <a:t>Σκοπός του </a:t>
            </a:r>
            <a:r>
              <a:rPr lang="en-US" sz="1600" dirty="0"/>
              <a:t>script</a:t>
            </a:r>
            <a:r>
              <a:rPr lang="el-GR" sz="1600" dirty="0"/>
              <a:t> αυτού είναι να δημιουργηθούν τα βασικά </a:t>
            </a:r>
            <a:r>
              <a:rPr lang="en-US" sz="1600" dirty="0"/>
              <a:t>action</a:t>
            </a:r>
            <a:r>
              <a:rPr lang="el-GR" sz="1600" dirty="0"/>
              <a:t> που θα «καλούνται» από το</a:t>
            </a:r>
            <a:r>
              <a:rPr lang="en-US" sz="1600" dirty="0"/>
              <a:t> UI</a:t>
            </a:r>
            <a:r>
              <a:rPr lang="el-GR" sz="1600" dirty="0"/>
              <a:t> όταν ο χρήστης θα κάνει </a:t>
            </a:r>
            <a:r>
              <a:rPr lang="en-US" sz="1600" dirty="0"/>
              <a:t>interact </a:t>
            </a:r>
            <a:r>
              <a:rPr lang="el-GR" sz="1600" dirty="0"/>
              <a:t>με αυτά. Πιο συγκεκριμένα υπάρχουν 6 συναρτήσεις μέσα στην κλάση: η </a:t>
            </a:r>
            <a:r>
              <a:rPr lang="en-US" sz="1600" dirty="0" err="1"/>
              <a:t>SetActionButton</a:t>
            </a:r>
            <a:r>
              <a:rPr lang="en-US" sz="1600" dirty="0"/>
              <a:t>,</a:t>
            </a:r>
            <a:r>
              <a:rPr lang="el-GR" sz="1600" dirty="0"/>
              <a:t> η</a:t>
            </a:r>
            <a:r>
              <a:rPr lang="en-US" sz="1600" dirty="0"/>
              <a:t> </a:t>
            </a:r>
            <a:r>
              <a:rPr lang="en-US" sz="1600" dirty="0" err="1"/>
              <a:t>ClearAction</a:t>
            </a:r>
            <a:r>
              <a:rPr lang="en-US" sz="1600" dirty="0"/>
              <a:t>, </a:t>
            </a:r>
            <a:r>
              <a:rPr lang="el-GR" sz="1600" dirty="0"/>
              <a:t>η </a:t>
            </a:r>
            <a:r>
              <a:rPr lang="en-US" sz="1600" dirty="0" err="1"/>
              <a:t>startSpawnerTimer</a:t>
            </a:r>
            <a:r>
              <a:rPr lang="en-US" sz="1600" dirty="0"/>
              <a:t>, </a:t>
            </a:r>
            <a:r>
              <a:rPr lang="el-GR" sz="1600" dirty="0"/>
              <a:t>η </a:t>
            </a:r>
            <a:r>
              <a:rPr lang="en-US" sz="1600" dirty="0" err="1"/>
              <a:t>IsUnit</a:t>
            </a:r>
            <a:r>
              <a:rPr lang="en-US" sz="1600" dirty="0"/>
              <a:t>, </a:t>
            </a:r>
            <a:r>
              <a:rPr lang="el-GR" sz="1600" dirty="0"/>
              <a:t>η </a:t>
            </a:r>
            <a:r>
              <a:rPr lang="en-US" sz="1600" dirty="0" err="1"/>
              <a:t>IsBuilding</a:t>
            </a:r>
            <a:r>
              <a:rPr lang="el-GR" sz="1600" dirty="0"/>
              <a:t> και η </a:t>
            </a:r>
            <a:r>
              <a:rPr lang="en-US" sz="1600" dirty="0" err="1"/>
              <a:t>spawnObject</a:t>
            </a:r>
            <a:r>
              <a:rPr lang="el-GR" sz="1600" dirty="0"/>
              <a:t>. Η </a:t>
            </a:r>
            <a:r>
              <a:rPr lang="en-US" sz="1600" dirty="0" err="1"/>
              <a:t>spawnObject</a:t>
            </a:r>
            <a:r>
              <a:rPr lang="el-GR" sz="1600" dirty="0"/>
              <a:t> είναι υπεύθυνη να </a:t>
            </a:r>
            <a:r>
              <a:rPr lang="en-US" sz="1600" dirty="0"/>
              <a:t>spawn</a:t>
            </a:r>
            <a:r>
              <a:rPr lang="el-GR" sz="1600" dirty="0" err="1"/>
              <a:t>αρει</a:t>
            </a:r>
            <a:r>
              <a:rPr lang="el-GR" sz="1600" dirty="0"/>
              <a:t> κάπου τα </a:t>
            </a:r>
            <a:r>
              <a:rPr lang="en-US" sz="1600" dirty="0"/>
              <a:t>units</a:t>
            </a:r>
            <a:r>
              <a:rPr lang="el-GR" sz="1600" dirty="0"/>
              <a:t> (λίγο πιο πέρα από το κτήριο το οποίο παρήγαγε την μονάδα αυτή). Οι  μέθοδοι </a:t>
            </a:r>
            <a:r>
              <a:rPr lang="en-US" sz="1600" dirty="0" err="1"/>
              <a:t>IsUnit</a:t>
            </a:r>
            <a:r>
              <a:rPr lang="en-US" sz="1600" dirty="0"/>
              <a:t>, </a:t>
            </a:r>
            <a:r>
              <a:rPr lang="en-US" sz="1600" dirty="0" err="1"/>
              <a:t>IsBuilding</a:t>
            </a:r>
            <a:r>
              <a:rPr lang="en-US" sz="1600" dirty="0"/>
              <a:t> </a:t>
            </a:r>
            <a:r>
              <a:rPr lang="el-GR" sz="1600" dirty="0"/>
              <a:t> ελέγχουν αν το </a:t>
            </a:r>
            <a:r>
              <a:rPr lang="en-US" sz="1600" dirty="0" err="1"/>
              <a:t>objectToSpawn</a:t>
            </a:r>
            <a:r>
              <a:rPr lang="el-GR" sz="1600" dirty="0"/>
              <a:t> είναι </a:t>
            </a:r>
            <a:r>
              <a:rPr lang="en-US" sz="1600" dirty="0"/>
              <a:t>unit</a:t>
            </a:r>
            <a:r>
              <a:rPr lang="el-GR" sz="1600" dirty="0"/>
              <a:t> ή</a:t>
            </a:r>
            <a:r>
              <a:rPr lang="en-US" sz="1600" dirty="0"/>
              <a:t> building</a:t>
            </a:r>
            <a:r>
              <a:rPr lang="el-GR" sz="1600" dirty="0"/>
              <a:t>. Η </a:t>
            </a:r>
            <a:r>
              <a:rPr lang="en-US" sz="1600" dirty="0" err="1"/>
              <a:t>spawnStartTimer</a:t>
            </a:r>
            <a:r>
              <a:rPr lang="en-US" sz="1600" dirty="0"/>
              <a:t> </a:t>
            </a:r>
            <a:r>
              <a:rPr lang="el-GR" sz="1600" dirty="0"/>
              <a:t> εκτός του ότι δίνει </a:t>
            </a:r>
            <a:r>
              <a:rPr lang="en-US" sz="1600" dirty="0"/>
              <a:t>timer</a:t>
            </a:r>
            <a:r>
              <a:rPr lang="el-GR" sz="1600" dirty="0"/>
              <a:t> για την διάρκεια παραγωγής του</a:t>
            </a:r>
            <a:r>
              <a:rPr lang="en-US" sz="1600" dirty="0"/>
              <a:t> unit </a:t>
            </a:r>
            <a:r>
              <a:rPr lang="el-GR" sz="1600" dirty="0"/>
              <a:t>ή του κτηρίου παίρνει και το κατάλληλο </a:t>
            </a:r>
            <a:r>
              <a:rPr lang="en-US" sz="1600" dirty="0"/>
              <a:t>prefab</a:t>
            </a:r>
            <a:r>
              <a:rPr lang="el-GR" sz="1600" dirty="0"/>
              <a:t> (βάση κατηγορίας, πχ το </a:t>
            </a:r>
            <a:r>
              <a:rPr lang="en-US" sz="1600" dirty="0" err="1"/>
              <a:t>bararcks</a:t>
            </a:r>
            <a:r>
              <a:rPr lang="el-GR" sz="1600" dirty="0"/>
              <a:t> ανήκει στο</a:t>
            </a:r>
            <a:r>
              <a:rPr lang="en-US" sz="1600" dirty="0"/>
              <a:t> buildings</a:t>
            </a:r>
            <a:r>
              <a:rPr lang="el-GR" sz="1600" dirty="0"/>
              <a:t> </a:t>
            </a:r>
            <a:r>
              <a:rPr lang="en-US" sz="1600" dirty="0"/>
              <a:t>prefabs</a:t>
            </a:r>
            <a:r>
              <a:rPr lang="el-GR" sz="1600" dirty="0"/>
              <a:t>, ενώ ο </a:t>
            </a:r>
            <a:r>
              <a:rPr lang="en-US" sz="1600" dirty="0"/>
              <a:t>soldier </a:t>
            </a:r>
            <a:r>
              <a:rPr lang="el-GR" sz="1600" dirty="0"/>
              <a:t>ανήκει στο </a:t>
            </a:r>
            <a:r>
              <a:rPr lang="en-US" sz="1600" dirty="0"/>
              <a:t>unit prefabs</a:t>
            </a:r>
            <a:r>
              <a:rPr lang="el-GR" sz="1600" dirty="0"/>
              <a:t>).  Σε περίπτωση που δεν έχει δεύτερο ή ουρά </a:t>
            </a:r>
            <a:r>
              <a:rPr lang="en-US" sz="1600" dirty="0"/>
              <a:t>units/buildings</a:t>
            </a:r>
            <a:r>
              <a:rPr lang="el-GR" sz="1600" dirty="0"/>
              <a:t> που πρέπει να</a:t>
            </a:r>
            <a:r>
              <a:rPr lang="en-US" sz="1600" dirty="0"/>
              <a:t> spawn</a:t>
            </a:r>
            <a:r>
              <a:rPr lang="el-GR" sz="1600" dirty="0"/>
              <a:t>-</a:t>
            </a:r>
            <a:r>
              <a:rPr lang="el-GR" sz="1600" dirty="0" err="1"/>
              <a:t>αρει</a:t>
            </a:r>
            <a:r>
              <a:rPr lang="el-GR" sz="1600" dirty="0"/>
              <a:t> τερματίζει το</a:t>
            </a:r>
            <a:r>
              <a:rPr lang="en-US" sz="1600" dirty="0"/>
              <a:t> timer</a:t>
            </a:r>
            <a:r>
              <a:rPr lang="el-GR" sz="1600" dirty="0"/>
              <a:t>. Να σημειωθεί ότι αντί για την χρήση </a:t>
            </a:r>
            <a:r>
              <a:rPr lang="en-US" sz="1600" dirty="0"/>
              <a:t>for </a:t>
            </a:r>
            <a:r>
              <a:rPr lang="el-GR" sz="1600" dirty="0"/>
              <a:t>ή </a:t>
            </a:r>
            <a:r>
              <a:rPr lang="en-US" sz="1600" dirty="0"/>
              <a:t>foreach </a:t>
            </a:r>
            <a:r>
              <a:rPr lang="el-GR" sz="1600" dirty="0"/>
              <a:t> χρησιμοποιήθηκε η </a:t>
            </a:r>
            <a:r>
              <a:rPr lang="en-US" sz="1600" dirty="0" err="1"/>
              <a:t>StartCoroutine</a:t>
            </a:r>
            <a:r>
              <a:rPr lang="el-GR" sz="1600" dirty="0"/>
              <a:t>, η οποία ουσιαστικά μέχρι να καλεστεί η </a:t>
            </a:r>
            <a:r>
              <a:rPr lang="en-US" sz="1600" dirty="0" err="1"/>
              <a:t>StopCoroutine</a:t>
            </a:r>
            <a:r>
              <a:rPr lang="el-GR" sz="1600" dirty="0"/>
              <a:t> με κάποιο κριτήριο  τερματισμού θα «αυτοκαλείται». Να παρατηρηθεί ότι καλείται η</a:t>
            </a:r>
            <a:r>
              <a:rPr lang="en-US" sz="1600" dirty="0"/>
              <a:t> </a:t>
            </a:r>
            <a:r>
              <a:rPr lang="en-US" sz="1600" dirty="0" err="1"/>
              <a:t>ActionTimer</a:t>
            </a:r>
            <a:r>
              <a:rPr lang="el-GR" sz="1600" dirty="0"/>
              <a:t>, η οποία θα παρουσιαστεί αργότερα. Η </a:t>
            </a:r>
            <a:r>
              <a:rPr lang="en-US" sz="1600" dirty="0" err="1"/>
              <a:t>ClearActions</a:t>
            </a:r>
            <a:r>
              <a:rPr lang="el-GR" sz="1600" dirty="0"/>
              <a:t> όταν καλείται «καταστρέφει» τα κουμπιά-</a:t>
            </a:r>
            <a:r>
              <a:rPr lang="en-US" sz="1600" dirty="0"/>
              <a:t>actions</a:t>
            </a:r>
            <a:r>
              <a:rPr lang="el-GR" sz="1600" dirty="0"/>
              <a:t> για να αποδεσμεύσει το </a:t>
            </a:r>
            <a:r>
              <a:rPr lang="en-US" sz="1600" dirty="0"/>
              <a:t>UI</a:t>
            </a:r>
            <a:r>
              <a:rPr lang="el-GR" sz="1600" dirty="0"/>
              <a:t>. Όσο για την </a:t>
            </a:r>
            <a:r>
              <a:rPr lang="en-US" sz="1600" dirty="0" err="1"/>
              <a:t>SetActionButton</a:t>
            </a:r>
            <a:r>
              <a:rPr lang="el-GR" sz="1600" dirty="0"/>
              <a:t> αυτή είναι υπεύθυνη στο να δημιουργηθούν τα κουμπιά με τα οποία θα κάνει </a:t>
            </a:r>
            <a:r>
              <a:rPr lang="en-US" sz="1600" dirty="0"/>
              <a:t>interact</a:t>
            </a:r>
            <a:r>
              <a:rPr lang="el-GR" sz="1600" dirty="0"/>
              <a:t> ο χρήστης και</a:t>
            </a:r>
            <a:r>
              <a:rPr lang="en-US" sz="1600" dirty="0"/>
              <a:t> spawn</a:t>
            </a:r>
            <a:r>
              <a:rPr lang="el-GR" sz="1600" dirty="0"/>
              <a:t>-</a:t>
            </a:r>
            <a:r>
              <a:rPr lang="el-GR" sz="1600" dirty="0" err="1"/>
              <a:t>αρει</a:t>
            </a:r>
            <a:r>
              <a:rPr lang="el-GR" sz="1600" dirty="0"/>
              <a:t> το επιλεγμένο </a:t>
            </a:r>
            <a:r>
              <a:rPr lang="en-US" sz="1600" dirty="0"/>
              <a:t>unit </a:t>
            </a:r>
            <a:r>
              <a:rPr lang="el-GR" sz="1600" dirty="0"/>
              <a:t> ή </a:t>
            </a:r>
            <a:r>
              <a:rPr lang="en-US" sz="1600" dirty="0"/>
              <a:t>building</a:t>
            </a:r>
            <a:r>
              <a:rPr lang="el-GR" sz="1600" dirty="0"/>
              <a:t>. </a:t>
            </a:r>
            <a:endParaRPr lang="en-GB" sz="1600" dirty="0"/>
          </a:p>
        </p:txBody>
      </p:sp>
    </p:spTree>
    <p:extLst>
      <p:ext uri="{BB962C8B-B14F-4D97-AF65-F5344CB8AC3E}">
        <p14:creationId xmlns:p14="http://schemas.microsoft.com/office/powerpoint/2010/main" val="241898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DAC5-C2EB-4C27-B2A9-70BF4A757C39}"/>
              </a:ext>
            </a:extLst>
          </p:cNvPr>
          <p:cNvSpPr>
            <a:spLocks noGrp="1"/>
          </p:cNvSpPr>
          <p:nvPr>
            <p:ph type="title"/>
          </p:nvPr>
        </p:nvSpPr>
        <p:spPr/>
        <p:txBody>
          <a:bodyPr/>
          <a:lstStyle/>
          <a:p>
            <a:pPr algn="ctr"/>
            <a:r>
              <a:rPr lang="en-US" dirty="0" err="1"/>
              <a:t>ActionTimer</a:t>
            </a:r>
            <a:r>
              <a:rPr lang="en-US" dirty="0"/>
              <a:t> Script</a:t>
            </a:r>
            <a:endParaRPr lang="en-GB" dirty="0"/>
          </a:p>
        </p:txBody>
      </p:sp>
      <p:pic>
        <p:nvPicPr>
          <p:cNvPr id="5" name="Content Placeholder 4">
            <a:extLst>
              <a:ext uri="{FF2B5EF4-FFF2-40B4-BE49-F238E27FC236}">
                <a16:creationId xmlns:a16="http://schemas.microsoft.com/office/drawing/2014/main" id="{D2ECB430-7AF8-4D12-B4A9-D6541FD104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51099" y="1160545"/>
            <a:ext cx="7859956" cy="5244735"/>
          </a:xfrm>
        </p:spPr>
      </p:pic>
    </p:spTree>
    <p:extLst>
      <p:ext uri="{BB962C8B-B14F-4D97-AF65-F5344CB8AC3E}">
        <p14:creationId xmlns:p14="http://schemas.microsoft.com/office/powerpoint/2010/main" val="2351807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F91E-1B99-4A62-839D-2DCAD577E4F2}"/>
              </a:ext>
            </a:extLst>
          </p:cNvPr>
          <p:cNvSpPr>
            <a:spLocks noGrp="1"/>
          </p:cNvSpPr>
          <p:nvPr>
            <p:ph type="title"/>
          </p:nvPr>
        </p:nvSpPr>
        <p:spPr>
          <a:xfrm>
            <a:off x="832543" y="266287"/>
            <a:ext cx="9404723" cy="546349"/>
          </a:xfrm>
        </p:spPr>
        <p:txBody>
          <a:bodyPr/>
          <a:lstStyle/>
          <a:p>
            <a:pPr algn="ctr"/>
            <a:r>
              <a:rPr lang="en-US" sz="3000" dirty="0" err="1"/>
              <a:t>ActionTimer</a:t>
            </a:r>
            <a:r>
              <a:rPr lang="en-US" sz="3000" dirty="0"/>
              <a:t> Script</a:t>
            </a:r>
            <a:r>
              <a:rPr lang="el-GR" sz="3000" dirty="0"/>
              <a:t>: </a:t>
            </a:r>
            <a:r>
              <a:rPr lang="el-GR" sz="2800" dirty="0"/>
              <a:t>επεξήγηση</a:t>
            </a:r>
            <a:endParaRPr lang="en-GB" dirty="0"/>
          </a:p>
        </p:txBody>
      </p:sp>
      <p:sp>
        <p:nvSpPr>
          <p:cNvPr id="3" name="Content Placeholder 2">
            <a:extLst>
              <a:ext uri="{FF2B5EF4-FFF2-40B4-BE49-F238E27FC236}">
                <a16:creationId xmlns:a16="http://schemas.microsoft.com/office/drawing/2014/main" id="{D0D5DAB2-70D8-4561-A593-FA530F7F8AE4}"/>
              </a:ext>
            </a:extLst>
          </p:cNvPr>
          <p:cNvSpPr>
            <a:spLocks noGrp="1"/>
          </p:cNvSpPr>
          <p:nvPr>
            <p:ph idx="1"/>
          </p:nvPr>
        </p:nvSpPr>
        <p:spPr>
          <a:xfrm>
            <a:off x="344010" y="2002244"/>
            <a:ext cx="11717867" cy="1912809"/>
          </a:xfrm>
        </p:spPr>
        <p:txBody>
          <a:bodyPr>
            <a:normAutofit/>
          </a:bodyPr>
          <a:lstStyle/>
          <a:p>
            <a:pPr marL="0" indent="0">
              <a:buNone/>
            </a:pPr>
            <a:r>
              <a:rPr lang="en-US" sz="1600" dirty="0"/>
              <a:t>H </a:t>
            </a:r>
            <a:r>
              <a:rPr lang="en-US" sz="1600" dirty="0" err="1"/>
              <a:t>ActionTimer</a:t>
            </a:r>
            <a:r>
              <a:rPr lang="el-GR" sz="1600" dirty="0"/>
              <a:t> </a:t>
            </a:r>
            <a:r>
              <a:rPr lang="en-US" sz="1600" dirty="0"/>
              <a:t> </a:t>
            </a:r>
            <a:r>
              <a:rPr lang="el-GR" sz="1600" dirty="0"/>
              <a:t>είναι μία κλάση </a:t>
            </a:r>
            <a:r>
              <a:rPr lang="en-US" sz="1600" dirty="0"/>
              <a:t>buffer, </a:t>
            </a:r>
            <a:r>
              <a:rPr lang="el-GR" sz="1600" dirty="0"/>
              <a:t>της οποίας απώτερος σκοπός είναι να υπάρχει μια ομαλή συνεργασία μεταξύ </a:t>
            </a:r>
            <a:r>
              <a:rPr lang="en-US" sz="1600" dirty="0"/>
              <a:t>player interaction</a:t>
            </a:r>
            <a:r>
              <a:rPr lang="el-GR" sz="1600" dirty="0"/>
              <a:t> και </a:t>
            </a:r>
            <a:r>
              <a:rPr lang="en-US" sz="1600" dirty="0"/>
              <a:t>spawning</a:t>
            </a:r>
            <a:r>
              <a:rPr lang="el-GR" sz="1600" dirty="0"/>
              <a:t> οποιουδήποτε  μοντέλου. Αφού ο χρήστης μπορεί να πατήσει πάρα πολλές φορές το κουμπί </a:t>
            </a:r>
            <a:r>
              <a:rPr lang="en-US" sz="1600" dirty="0"/>
              <a:t>action</a:t>
            </a:r>
            <a:r>
              <a:rPr lang="el-GR" sz="1600" dirty="0"/>
              <a:t> για να </a:t>
            </a:r>
            <a:r>
              <a:rPr lang="en-US" sz="1600" dirty="0"/>
              <a:t>spawn</a:t>
            </a:r>
            <a:r>
              <a:rPr lang="el-GR" sz="1600" dirty="0"/>
              <a:t>-</a:t>
            </a:r>
            <a:r>
              <a:rPr lang="el-GR" sz="1600" dirty="0" err="1"/>
              <a:t>αρει</a:t>
            </a:r>
            <a:r>
              <a:rPr lang="el-GR" sz="1600" dirty="0"/>
              <a:t> κάποια μονάδα. Έτσι με αυτή θέτουμε ένα όριο στον πόσο χρόνο παίρνει να  παραχθεί ένα μοντέλο. Επιπλέον αν η «ουρά» παραγωγής είναι μεγαλύτερη του ενός θα έχουμε </a:t>
            </a:r>
            <a:r>
              <a:rPr lang="en-US" sz="1600" dirty="0"/>
              <a:t>Queue</a:t>
            </a:r>
            <a:r>
              <a:rPr lang="el-GR" sz="1600" dirty="0"/>
              <a:t> έτσι ώστε να «θυμάται» το παιχνίδι τι πρέπει να παραχθεί αφού τελειώσει με την τωρινή διεργασία.</a:t>
            </a:r>
            <a:endParaRPr lang="en-GB" sz="1600" dirty="0"/>
          </a:p>
        </p:txBody>
      </p:sp>
    </p:spTree>
    <p:extLst>
      <p:ext uri="{BB962C8B-B14F-4D97-AF65-F5344CB8AC3E}">
        <p14:creationId xmlns:p14="http://schemas.microsoft.com/office/powerpoint/2010/main" val="3713141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DAC5-C2EB-4C27-B2A9-70BF4A757C39}"/>
              </a:ext>
            </a:extLst>
          </p:cNvPr>
          <p:cNvSpPr>
            <a:spLocks noGrp="1"/>
          </p:cNvSpPr>
          <p:nvPr>
            <p:ph type="title"/>
          </p:nvPr>
        </p:nvSpPr>
        <p:spPr/>
        <p:txBody>
          <a:bodyPr/>
          <a:lstStyle/>
          <a:p>
            <a:pPr algn="ctr"/>
            <a:r>
              <a:rPr lang="en-US" dirty="0" err="1"/>
              <a:t>WorldMap</a:t>
            </a:r>
            <a:r>
              <a:rPr lang="en-US" dirty="0"/>
              <a:t>(Mission_01)</a:t>
            </a:r>
            <a:endParaRPr lang="en-GB" dirty="0"/>
          </a:p>
        </p:txBody>
      </p:sp>
      <p:pic>
        <p:nvPicPr>
          <p:cNvPr id="5" name="Content Placeholder 4">
            <a:extLst>
              <a:ext uri="{FF2B5EF4-FFF2-40B4-BE49-F238E27FC236}">
                <a16:creationId xmlns:a16="http://schemas.microsoft.com/office/drawing/2014/main" id="{D2ECB430-7AF8-4D12-B4A9-D6541FD104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120" r="19097" b="37172"/>
          <a:stretch/>
        </p:blipFill>
        <p:spPr>
          <a:xfrm>
            <a:off x="1519393" y="1272202"/>
            <a:ext cx="8531441" cy="5311800"/>
          </a:xfrm>
        </p:spPr>
      </p:pic>
    </p:spTree>
    <p:extLst>
      <p:ext uri="{BB962C8B-B14F-4D97-AF65-F5344CB8AC3E}">
        <p14:creationId xmlns:p14="http://schemas.microsoft.com/office/powerpoint/2010/main" val="740528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26EEC-FD3B-4D57-8A47-4CE88A0CD8AB}"/>
              </a:ext>
            </a:extLst>
          </p:cNvPr>
          <p:cNvSpPr>
            <a:spLocks noGrp="1"/>
          </p:cNvSpPr>
          <p:nvPr>
            <p:ph type="title"/>
          </p:nvPr>
        </p:nvSpPr>
        <p:spPr>
          <a:xfrm>
            <a:off x="809782" y="168675"/>
            <a:ext cx="3401064" cy="587406"/>
          </a:xfrm>
        </p:spPr>
        <p:txBody>
          <a:bodyPr/>
          <a:lstStyle/>
          <a:p>
            <a:pPr algn="ctr"/>
            <a:r>
              <a:rPr lang="en-US" sz="2800" dirty="0"/>
              <a:t>Lighting </a:t>
            </a:r>
            <a:endParaRPr lang="en-GB" sz="2800" dirty="0"/>
          </a:p>
        </p:txBody>
      </p:sp>
      <p:pic>
        <p:nvPicPr>
          <p:cNvPr id="8" name="Content Placeholder 7">
            <a:extLst>
              <a:ext uri="{FF2B5EF4-FFF2-40B4-BE49-F238E27FC236}">
                <a16:creationId xmlns:a16="http://schemas.microsoft.com/office/drawing/2014/main" id="{7AA67FF2-D198-4E15-BB44-C06377826FC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510" b="36016"/>
          <a:stretch/>
        </p:blipFill>
        <p:spPr>
          <a:xfrm>
            <a:off x="4210846" y="946852"/>
            <a:ext cx="7829388" cy="5374050"/>
          </a:xfrm>
        </p:spPr>
      </p:pic>
      <p:sp>
        <p:nvSpPr>
          <p:cNvPr id="4" name="Text Placeholder 3">
            <a:extLst>
              <a:ext uri="{FF2B5EF4-FFF2-40B4-BE49-F238E27FC236}">
                <a16:creationId xmlns:a16="http://schemas.microsoft.com/office/drawing/2014/main" id="{6007B8CC-08BE-42E0-9ECF-6F46DC3559E9}"/>
              </a:ext>
            </a:extLst>
          </p:cNvPr>
          <p:cNvSpPr>
            <a:spLocks noGrp="1"/>
          </p:cNvSpPr>
          <p:nvPr>
            <p:ph type="body" sz="half" idx="2"/>
          </p:nvPr>
        </p:nvSpPr>
        <p:spPr>
          <a:xfrm>
            <a:off x="628807" y="1314999"/>
            <a:ext cx="3401063" cy="2895599"/>
          </a:xfrm>
        </p:spPr>
        <p:txBody>
          <a:bodyPr>
            <a:normAutofit/>
          </a:bodyPr>
          <a:lstStyle/>
          <a:p>
            <a:r>
              <a:rPr lang="el-GR" sz="1600" b="0" i="0" u="none" strike="noStrike" dirty="0">
                <a:effectLst/>
              </a:rPr>
              <a:t>Προτού αναλύσουμε το τοπίο να ρίξουμε μια ματιά στο φωτισμό. Είναι μια κλασική λάμπα με κάπως κιτρινωπό φως, καθώς το φως του ήλιου δεν είναι τελείως άσπρο αλλά ούτε και βαθύ κίτρινο, με αποτέλεσμα να έχουμε έναν πιο αληθοφανή χρωματισμό με το φως.</a:t>
            </a:r>
            <a:endParaRPr lang="en-GB" sz="1600" dirty="0"/>
          </a:p>
        </p:txBody>
      </p:sp>
    </p:spTree>
    <p:extLst>
      <p:ext uri="{BB962C8B-B14F-4D97-AF65-F5344CB8AC3E}">
        <p14:creationId xmlns:p14="http://schemas.microsoft.com/office/powerpoint/2010/main" val="3346277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3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3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4" name="Rectangle 4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6" name="Rectangle 45">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 application&#10;&#10;Description automatically generated">
            <a:extLst>
              <a:ext uri="{FF2B5EF4-FFF2-40B4-BE49-F238E27FC236}">
                <a16:creationId xmlns:a16="http://schemas.microsoft.com/office/drawing/2014/main" id="{17B6A8C0-3664-4EB4-87B0-B62DCFDCF7AC}"/>
              </a:ext>
            </a:extLst>
          </p:cNvPr>
          <p:cNvPicPr>
            <a:picLocks noGrp="1" noChangeAspect="1"/>
          </p:cNvPicPr>
          <p:nvPr>
            <p:ph idx="1"/>
          </p:nvPr>
        </p:nvPicPr>
        <p:blipFill rotWithShape="1">
          <a:blip r:embed="rId6">
            <a:alphaModFix amt="35000"/>
            <a:extLst>
              <a:ext uri="{28A0092B-C50C-407E-A947-70E740481C1C}">
                <a14:useLocalDpi xmlns:a14="http://schemas.microsoft.com/office/drawing/2010/main" val="0"/>
              </a:ext>
            </a:extLst>
          </a:blip>
          <a:srcRect l="21536" t="8889" r="19538" b="38824"/>
          <a:stretch/>
        </p:blipFill>
        <p:spPr>
          <a:xfrm>
            <a:off x="119269" y="159026"/>
            <a:ext cx="11999101" cy="6698974"/>
          </a:xfrm>
          <a:prstGeom prst="rect">
            <a:avLst/>
          </a:prstGeom>
        </p:spPr>
      </p:pic>
      <p:sp>
        <p:nvSpPr>
          <p:cNvPr id="2" name="Title 1">
            <a:extLst>
              <a:ext uri="{FF2B5EF4-FFF2-40B4-BE49-F238E27FC236}">
                <a16:creationId xmlns:a16="http://schemas.microsoft.com/office/drawing/2014/main" id="{AD9EA893-FE13-48FC-B874-1AC7D4D6621A}"/>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sz="4200"/>
              <a:t>Scenes&amp;Settings</a:t>
            </a:r>
          </a:p>
        </p:txBody>
      </p:sp>
      <p:sp>
        <p:nvSpPr>
          <p:cNvPr id="4" name="Text Placeholder 3">
            <a:extLst>
              <a:ext uri="{FF2B5EF4-FFF2-40B4-BE49-F238E27FC236}">
                <a16:creationId xmlns:a16="http://schemas.microsoft.com/office/drawing/2014/main" id="{5982ED38-443F-4C69-A4C4-FB96DE8D3414}"/>
              </a:ext>
            </a:extLst>
          </p:cNvPr>
          <p:cNvSpPr>
            <a:spLocks noGrp="1"/>
          </p:cNvSpPr>
          <p:nvPr>
            <p:ph type="body" sz="half" idx="2"/>
          </p:nvPr>
        </p:nvSpPr>
        <p:spPr>
          <a:xfrm>
            <a:off x="2381696" y="3811092"/>
            <a:ext cx="8946541" cy="2749901"/>
          </a:xfrm>
        </p:spPr>
        <p:txBody>
          <a:bodyPr vert="horz" lIns="91440" tIns="45720" rIns="91440" bIns="45720" rtlCol="0">
            <a:normAutofit/>
          </a:bodyPr>
          <a:lstStyle/>
          <a:p>
            <a:r>
              <a:rPr lang="el-GR" sz="1600" dirty="0"/>
              <a:t>Όπως αναφέρθηκε πριν, το παιχνίδι έχει 5 </a:t>
            </a:r>
            <a:r>
              <a:rPr lang="en-US" sz="1600" dirty="0"/>
              <a:t>maps</a:t>
            </a:r>
            <a:r>
              <a:rPr lang="el-GR" sz="1600" dirty="0"/>
              <a:t>-</a:t>
            </a:r>
            <a:r>
              <a:rPr lang="en-US" sz="1600" dirty="0"/>
              <a:t>scenes</a:t>
            </a:r>
            <a:r>
              <a:rPr lang="el-GR" sz="1600" dirty="0"/>
              <a:t> αλλά μέχρι στιγμής έχει παρουσιαστεί μόνο μια σκηνή. Αυτό οφείλεται στο ότι δόθηκε μεγάλη έμφαση στην δημιουργία των </a:t>
            </a:r>
            <a:r>
              <a:rPr lang="en-US" sz="1600" dirty="0"/>
              <a:t>mechanics</a:t>
            </a:r>
            <a:r>
              <a:rPr lang="el-GR" sz="1600" dirty="0"/>
              <a:t> και το οπτικό περιβάλλον θεωρήθηκε τελευταίο στάδιο υλοποίησης. Οπότε ως έχει το παιχνίδι διαδραματίζεται μόνο σε ένα χάρτη.</a:t>
            </a:r>
            <a:r>
              <a:rPr lang="el-GR" sz="1600" b="0" i="0" u="none" strike="noStrike" dirty="0">
                <a:solidFill>
                  <a:srgbClr val="FFFFFF"/>
                </a:solidFill>
                <a:effectLst/>
              </a:rPr>
              <a:t> Πρώτα βλέπουμε το </a:t>
            </a:r>
            <a:r>
              <a:rPr lang="el-GR" sz="1600" b="0" i="0" u="none" strike="noStrike" dirty="0" err="1">
                <a:solidFill>
                  <a:srgbClr val="FFFFFF"/>
                </a:solidFill>
                <a:effectLst/>
              </a:rPr>
              <a:t>terrain</a:t>
            </a:r>
            <a:r>
              <a:rPr lang="el-GR" sz="1600" dirty="0">
                <a:solidFill>
                  <a:srgbClr val="FFFFFF"/>
                </a:solidFill>
              </a:rPr>
              <a:t>, το οποίο είναι το σημαντικότερο </a:t>
            </a:r>
            <a:r>
              <a:rPr lang="en-US" sz="1600" dirty="0">
                <a:solidFill>
                  <a:srgbClr val="FFFFFF"/>
                </a:solidFill>
              </a:rPr>
              <a:t>asset</a:t>
            </a:r>
            <a:r>
              <a:rPr lang="el-GR" sz="1600" dirty="0">
                <a:solidFill>
                  <a:srgbClr val="FFFFFF"/>
                </a:solidFill>
              </a:rPr>
              <a:t>, αφού όλα κινούνται ή είναι </a:t>
            </a:r>
            <a:r>
              <a:rPr lang="el-GR" sz="1600" b="0" i="0" u="none" strike="noStrike" dirty="0">
                <a:solidFill>
                  <a:srgbClr val="FFFFFF"/>
                </a:solidFill>
                <a:effectLst/>
              </a:rPr>
              <a:t>τοποθετημένα πάνω σε αυτό. Οι διαστάσεις είναι 1600*1600 σε μέτρα και σε ύψος 334.4554. Το ύψος ήταν απαραίτητο για να δημιουργηθούν γκρεμοί, λίμνες, ποτάμια, βουνά και λόφοι και να για φαίνονται αληθοφανή. Άλλα 2 βασικά στοιχεία είναι τα δέντρα, τα χόρτα και το  </a:t>
            </a:r>
            <a:r>
              <a:rPr lang="el-GR" sz="1600" b="0" i="0" u="none" strike="noStrike" dirty="0" err="1">
                <a:solidFill>
                  <a:srgbClr val="FFFFFF"/>
                </a:solidFill>
                <a:effectLst/>
              </a:rPr>
              <a:t>terrain</a:t>
            </a:r>
            <a:r>
              <a:rPr lang="el-GR" sz="1600" b="0" i="0" u="none" strike="noStrike" dirty="0">
                <a:solidFill>
                  <a:srgbClr val="FFFFFF"/>
                </a:solidFill>
                <a:effectLst/>
              </a:rPr>
              <a:t> το ίδιο, τα οποία θα εξηγήσουμε στην πορεία πως αναπτύχθηκαν. Ας ξεκινήσουμε με μια μικρή περιγραφή των 2 πρώτων.</a:t>
            </a:r>
            <a:r>
              <a:rPr lang="el-GR" sz="1600" b="0" i="0" dirty="0">
                <a:solidFill>
                  <a:srgbClr val="000000"/>
                </a:solidFill>
                <a:effectLst/>
              </a:rPr>
              <a:t>​</a:t>
            </a:r>
            <a:endParaRPr lang="en-US" sz="1600" dirty="0"/>
          </a:p>
        </p:txBody>
      </p:sp>
    </p:spTree>
    <p:extLst>
      <p:ext uri="{BB962C8B-B14F-4D97-AF65-F5344CB8AC3E}">
        <p14:creationId xmlns:p14="http://schemas.microsoft.com/office/powerpoint/2010/main" val="29240600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563329" y="690879"/>
            <a:ext cx="2764831" cy="5557519"/>
          </a:xfrm>
        </p:spPr>
        <p:txBody>
          <a:bodyPr anchor="ctr">
            <a:normAutofit/>
          </a:bodyPr>
          <a:lstStyle/>
          <a:p>
            <a:pPr algn="r"/>
            <a:r>
              <a:rPr lang="el-GR" dirty="0">
                <a:solidFill>
                  <a:srgbClr val="FFFFFF"/>
                </a:solidFill>
              </a:rPr>
              <a:t>Σχεδίαση</a:t>
            </a:r>
            <a:endParaRPr lang="en-GB" dirty="0">
              <a:solidFill>
                <a:srgbClr val="FFFFFF"/>
              </a:solidFill>
            </a:endParaRPr>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064763" y="184517"/>
            <a:ext cx="4947854" cy="6304773"/>
          </a:xfrm>
        </p:spPr>
        <p:txBody>
          <a:bodyPr anchor="ctr">
            <a:normAutofit fontScale="92500" lnSpcReduction="20000"/>
          </a:bodyPr>
          <a:lstStyle/>
          <a:p>
            <a:r>
              <a:rPr lang="el-GR" dirty="0"/>
              <a:t>Είδος Εφαρμογής: </a:t>
            </a:r>
            <a:r>
              <a:rPr lang="en-US" dirty="0"/>
              <a:t>RPG(</a:t>
            </a:r>
            <a:r>
              <a:rPr lang="en-GB" b="0" i="0" dirty="0">
                <a:solidFill>
                  <a:srgbClr val="E8EAED"/>
                </a:solidFill>
                <a:effectLst/>
                <a:latin typeface="Google Sans"/>
              </a:rPr>
              <a:t>role-playing game</a:t>
            </a:r>
            <a:r>
              <a:rPr lang="en-US" dirty="0"/>
              <a:t>)-RTS(real time strategy)</a:t>
            </a:r>
            <a:r>
              <a:rPr lang="el-GR" dirty="0"/>
              <a:t>,</a:t>
            </a:r>
            <a:r>
              <a:rPr lang="en-US" dirty="0"/>
              <a:t>3</a:t>
            </a:r>
            <a:r>
              <a:rPr lang="en-US" baseline="30000" dirty="0"/>
              <a:t>rd</a:t>
            </a:r>
            <a:r>
              <a:rPr lang="en-US" dirty="0"/>
              <a:t> person controls</a:t>
            </a:r>
          </a:p>
          <a:p>
            <a:r>
              <a:rPr lang="el-GR" dirty="0"/>
              <a:t>Εμπειρία Παίκτη: Η εφαρμογή αυτή, επιτρέπει στον παίκτη να ελέγχει ονομαστούς χαρακτήρες οι οποίοι είναι ας το πούμε οι «ήρωες» του παιχνιδιού. Πέρα από αυτό ο παίκτης επιπλέον ελέγχει τους στρατιώτες –εργάτες καθώς και τα κτήρια ώστε να κατασκευάσει άλλους στρατιώτες ή να κάνει αναβαθμίσεις. </a:t>
            </a:r>
          </a:p>
          <a:p>
            <a:r>
              <a:rPr lang="el-GR" dirty="0"/>
              <a:t>Οι μονάδες χωρίζονται σε 2 κατηγορίες τις στρατιωτικές μονάδες και τις εργατικές, η κάθε κατηγορία έχει διαφορετικές λειτουργίες. Οι λειτουργίες που έχουν οι στρατιωτικές μονάδες είναι </a:t>
            </a:r>
            <a:r>
              <a:rPr lang="en-US" dirty="0"/>
              <a:t>patrol, defend, attack, move</a:t>
            </a:r>
            <a:r>
              <a:rPr lang="el-GR" dirty="0"/>
              <a:t>,</a:t>
            </a:r>
            <a:r>
              <a:rPr lang="en-US" dirty="0"/>
              <a:t> cast abilities, cast spells</a:t>
            </a:r>
            <a:r>
              <a:rPr lang="el-GR" dirty="0"/>
              <a:t>. Ενώ οι εργατικές μονάδες έχουν </a:t>
            </a:r>
            <a:r>
              <a:rPr lang="en-US" dirty="0"/>
              <a:t>movement, construct buildings, mine gold, cut wood, collect resources ( raw resources from the ground)</a:t>
            </a:r>
            <a:r>
              <a:rPr lang="el-GR" dirty="0"/>
              <a:t> και</a:t>
            </a:r>
            <a:r>
              <a:rPr lang="en-US" dirty="0"/>
              <a:t>  defend (militia)</a:t>
            </a:r>
            <a:r>
              <a:rPr lang="el-GR" dirty="0"/>
              <a:t>αν χρειαστεί.</a:t>
            </a:r>
          </a:p>
        </p:txBody>
      </p:sp>
    </p:spTree>
    <p:extLst>
      <p:ext uri="{BB962C8B-B14F-4D97-AF65-F5344CB8AC3E}">
        <p14:creationId xmlns:p14="http://schemas.microsoft.com/office/powerpoint/2010/main" val="3664494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E624-8980-43E9-AA54-65ECBB3DF102}"/>
              </a:ext>
            </a:extLst>
          </p:cNvPr>
          <p:cNvSpPr>
            <a:spLocks noGrp="1"/>
          </p:cNvSpPr>
          <p:nvPr>
            <p:ph type="title"/>
          </p:nvPr>
        </p:nvSpPr>
        <p:spPr>
          <a:xfrm>
            <a:off x="1580225" y="148060"/>
            <a:ext cx="1429306" cy="596284"/>
          </a:xfrm>
        </p:spPr>
        <p:txBody>
          <a:bodyPr/>
          <a:lstStyle/>
          <a:p>
            <a:pPr algn="ctr"/>
            <a:r>
              <a:rPr lang="en-US" sz="2800" dirty="0"/>
              <a:t>Grass</a:t>
            </a:r>
            <a:endParaRPr lang="en-GB" sz="2800" dirty="0"/>
          </a:p>
        </p:txBody>
      </p:sp>
      <p:pic>
        <p:nvPicPr>
          <p:cNvPr id="6" name="Content Placeholder 5" descr="A screenshot of a computer&#10;&#10;Description automatically generated with medium confidence">
            <a:extLst>
              <a:ext uri="{FF2B5EF4-FFF2-40B4-BE49-F238E27FC236}">
                <a16:creationId xmlns:a16="http://schemas.microsoft.com/office/drawing/2014/main" id="{57B6FC89-819A-460C-BAEA-10045A17BF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320" t="6082" r="19006" b="39850"/>
          <a:stretch/>
        </p:blipFill>
        <p:spPr>
          <a:xfrm>
            <a:off x="5673841" y="2428043"/>
            <a:ext cx="6518159" cy="4429957"/>
          </a:xfrm>
        </p:spPr>
      </p:pic>
      <p:sp>
        <p:nvSpPr>
          <p:cNvPr id="4" name="Text Placeholder 3">
            <a:extLst>
              <a:ext uri="{FF2B5EF4-FFF2-40B4-BE49-F238E27FC236}">
                <a16:creationId xmlns:a16="http://schemas.microsoft.com/office/drawing/2014/main" id="{DEAFBAE5-8922-4FA7-8E17-FF79AE773AAC}"/>
              </a:ext>
            </a:extLst>
          </p:cNvPr>
          <p:cNvSpPr>
            <a:spLocks noGrp="1"/>
          </p:cNvSpPr>
          <p:nvPr>
            <p:ph type="body" sz="half" idx="2"/>
          </p:nvPr>
        </p:nvSpPr>
        <p:spPr>
          <a:xfrm>
            <a:off x="776796" y="1313896"/>
            <a:ext cx="4679123" cy="4678531"/>
          </a:xfrm>
        </p:spPr>
        <p:txBody>
          <a:bodyPr>
            <a:normAutofit/>
          </a:bodyPr>
          <a:lstStyle/>
          <a:p>
            <a:r>
              <a:rPr lang="el-GR" sz="1600" dirty="0">
                <a:solidFill>
                  <a:srgbClr val="FFFFFF"/>
                </a:solidFill>
              </a:rPr>
              <a:t>Στα </a:t>
            </a:r>
            <a:r>
              <a:rPr lang="en-US" sz="1600" dirty="0">
                <a:solidFill>
                  <a:srgbClr val="FFFFFF"/>
                </a:solidFill>
              </a:rPr>
              <a:t>Setting</a:t>
            </a:r>
            <a:r>
              <a:rPr lang="el-GR" sz="1600" dirty="0">
                <a:solidFill>
                  <a:srgbClr val="FFFFFF"/>
                </a:solidFill>
              </a:rPr>
              <a:t> του</a:t>
            </a:r>
            <a:r>
              <a:rPr lang="en-US" sz="1600" dirty="0">
                <a:solidFill>
                  <a:srgbClr val="FFFFFF"/>
                </a:solidFill>
              </a:rPr>
              <a:t> Terrain</a:t>
            </a:r>
            <a:r>
              <a:rPr lang="el-GR" sz="1600" dirty="0">
                <a:solidFill>
                  <a:srgbClr val="FFFFFF"/>
                </a:solidFill>
              </a:rPr>
              <a:t> θα παρατηρήσουμε ότι το </a:t>
            </a:r>
            <a:r>
              <a:rPr lang="en-US" sz="1600" dirty="0">
                <a:solidFill>
                  <a:srgbClr val="FFFFFF"/>
                </a:solidFill>
              </a:rPr>
              <a:t>Detail Resolution per Batch</a:t>
            </a:r>
            <a:r>
              <a:rPr lang="el-GR" sz="1600" dirty="0">
                <a:solidFill>
                  <a:srgbClr val="FFFFFF"/>
                </a:solidFill>
              </a:rPr>
              <a:t> είναι χαμηλός αριθμός. Αυτό συμβαίνει, επειδή η τοποθέτηση του</a:t>
            </a:r>
            <a:r>
              <a:rPr lang="en-US" sz="1600" dirty="0">
                <a:solidFill>
                  <a:srgbClr val="FFFFFF"/>
                </a:solidFill>
              </a:rPr>
              <a:t> grass</a:t>
            </a:r>
            <a:r>
              <a:rPr lang="el-GR" sz="1600" dirty="0">
                <a:solidFill>
                  <a:srgbClr val="FFFFFF"/>
                </a:solidFill>
              </a:rPr>
              <a:t> γίνεται με βάση το μέγεθος των κουτιών που δημιουργεί το </a:t>
            </a:r>
            <a:r>
              <a:rPr lang="en-US" sz="1600" dirty="0">
                <a:solidFill>
                  <a:srgbClr val="FFFFFF"/>
                </a:solidFill>
              </a:rPr>
              <a:t>unity</a:t>
            </a:r>
            <a:r>
              <a:rPr lang="el-GR" sz="1600" dirty="0">
                <a:solidFill>
                  <a:srgbClr val="FFFFFF"/>
                </a:solidFill>
              </a:rPr>
              <a:t> και έχει κατώτατο όριο 8 και ανώτατο όριο 128. Η λογική είναι ότι όσο μεγαλύτερος ο αριθμός, τόσο μεγαλύτερο το κουτί με αποτέλεσμα να είναι κάπως αραιό το χόρτο σαν τελικό αποτέλεσμα. Επειδή το αραιό γρασίδι δεν ήταν επιθυμητό έβαλα τον αριθμό 8 ώστε να υπάρχει πυκνότητα καθώς ο συγκεκριμένος χάρτης είναι </a:t>
            </a:r>
            <a:r>
              <a:rPr lang="en-US" sz="1600" dirty="0">
                <a:solidFill>
                  <a:srgbClr val="FFFFFF"/>
                </a:solidFill>
              </a:rPr>
              <a:t>populated</a:t>
            </a:r>
            <a:r>
              <a:rPr lang="el-GR" sz="1600" dirty="0">
                <a:solidFill>
                  <a:srgbClr val="FFFFFF"/>
                </a:solidFill>
              </a:rPr>
              <a:t> κυρίως με φύση.</a:t>
            </a:r>
            <a:endParaRPr lang="en-GB" sz="1600" dirty="0"/>
          </a:p>
        </p:txBody>
      </p:sp>
    </p:spTree>
    <p:extLst>
      <p:ext uri="{BB962C8B-B14F-4D97-AF65-F5344CB8AC3E}">
        <p14:creationId xmlns:p14="http://schemas.microsoft.com/office/powerpoint/2010/main" val="3063698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E624-8980-43E9-AA54-65ECBB3DF102}"/>
              </a:ext>
            </a:extLst>
          </p:cNvPr>
          <p:cNvSpPr>
            <a:spLocks noGrp="1"/>
          </p:cNvSpPr>
          <p:nvPr>
            <p:ph type="title"/>
          </p:nvPr>
        </p:nvSpPr>
        <p:spPr>
          <a:xfrm>
            <a:off x="1083930" y="236837"/>
            <a:ext cx="3401064" cy="596284"/>
          </a:xfrm>
        </p:spPr>
        <p:txBody>
          <a:bodyPr/>
          <a:lstStyle/>
          <a:p>
            <a:pPr algn="ctr"/>
            <a:r>
              <a:rPr lang="en-US" sz="2800" dirty="0"/>
              <a:t>Tress</a:t>
            </a:r>
            <a:endParaRPr lang="en-GB" sz="2800" dirty="0"/>
          </a:p>
        </p:txBody>
      </p:sp>
      <p:pic>
        <p:nvPicPr>
          <p:cNvPr id="6" name="Content Placeholder 5" descr="A screenshot of a computer&#10;&#10;Description automatically generated with medium confidence">
            <a:extLst>
              <a:ext uri="{FF2B5EF4-FFF2-40B4-BE49-F238E27FC236}">
                <a16:creationId xmlns:a16="http://schemas.microsoft.com/office/drawing/2014/main" id="{57B6FC89-819A-460C-BAEA-10045A17BF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320" t="6082" r="19006" b="39850"/>
          <a:stretch/>
        </p:blipFill>
        <p:spPr>
          <a:xfrm>
            <a:off x="5601810" y="2253549"/>
            <a:ext cx="6518159" cy="4429957"/>
          </a:xfrm>
        </p:spPr>
      </p:pic>
      <p:sp>
        <p:nvSpPr>
          <p:cNvPr id="4" name="Text Placeholder 3">
            <a:extLst>
              <a:ext uri="{FF2B5EF4-FFF2-40B4-BE49-F238E27FC236}">
                <a16:creationId xmlns:a16="http://schemas.microsoft.com/office/drawing/2014/main" id="{DEAFBAE5-8922-4FA7-8E17-FF79AE773AAC}"/>
              </a:ext>
            </a:extLst>
          </p:cNvPr>
          <p:cNvSpPr>
            <a:spLocks noGrp="1"/>
          </p:cNvSpPr>
          <p:nvPr>
            <p:ph type="body" sz="half" idx="2"/>
          </p:nvPr>
        </p:nvSpPr>
        <p:spPr>
          <a:xfrm>
            <a:off x="363984" y="932156"/>
            <a:ext cx="5237826" cy="2823098"/>
          </a:xfrm>
        </p:spPr>
        <p:txBody>
          <a:bodyPr>
            <a:noAutofit/>
          </a:bodyPr>
          <a:lstStyle/>
          <a:p>
            <a:r>
              <a:rPr lang="el-GR" sz="1600" dirty="0"/>
              <a:t>Για τα δέντρα ισχύει η ίδια λογική, αλλά δεν επηρεάζεται με τον ίδιο τρόπο. Καθώς τα δέντρα θεωρούνται </a:t>
            </a:r>
            <a:r>
              <a:rPr lang="en-US" sz="1600" dirty="0"/>
              <a:t>meshes</a:t>
            </a:r>
            <a:r>
              <a:rPr lang="el-GR" sz="1600" dirty="0"/>
              <a:t> </a:t>
            </a:r>
            <a:r>
              <a:rPr lang="en-US" sz="1600" dirty="0"/>
              <a:t>(models).</a:t>
            </a:r>
            <a:r>
              <a:rPr lang="el-GR" sz="1600" dirty="0"/>
              <a:t> Για παράδειγμα το </a:t>
            </a:r>
            <a:r>
              <a:rPr lang="en-US" sz="1600" dirty="0"/>
              <a:t>spread noise</a:t>
            </a:r>
            <a:r>
              <a:rPr lang="el-GR" sz="1600" dirty="0"/>
              <a:t> είναι μεγαλύτερο, κάτι που είναι λογικό αφού τα δέντρα δεν είναι κολλητά. Επιπλέον, τα δέντρα έχουν και </a:t>
            </a:r>
            <a:r>
              <a:rPr lang="en-US" sz="1600" dirty="0"/>
              <a:t>colliders</a:t>
            </a:r>
            <a:r>
              <a:rPr lang="el-GR" sz="1600" dirty="0"/>
              <a:t>, ώστε να έχουμε </a:t>
            </a:r>
            <a:r>
              <a:rPr lang="en-US" sz="1600" dirty="0"/>
              <a:t>collision</a:t>
            </a:r>
            <a:r>
              <a:rPr lang="el-GR" sz="1600" dirty="0"/>
              <a:t>. Η τοποθέτηση των δέντρων και του χόρτου επιτυγχάνεται με ειδικά </a:t>
            </a:r>
            <a:r>
              <a:rPr lang="en-US" sz="1600" dirty="0"/>
              <a:t>brushes</a:t>
            </a:r>
            <a:r>
              <a:rPr lang="el-GR" sz="1600" dirty="0"/>
              <a:t> από το </a:t>
            </a:r>
            <a:r>
              <a:rPr lang="en-US" sz="1600" dirty="0"/>
              <a:t>unity</a:t>
            </a:r>
            <a:r>
              <a:rPr lang="el-GR" sz="1600" dirty="0"/>
              <a:t>. Πέρα από </a:t>
            </a:r>
            <a:r>
              <a:rPr lang="en-US" sz="1600" dirty="0"/>
              <a:t>brush</a:t>
            </a:r>
            <a:r>
              <a:rPr lang="el-GR" sz="1600" dirty="0"/>
              <a:t> τοποθέτησης αντικειμένων υπάρχουν και </a:t>
            </a:r>
            <a:r>
              <a:rPr lang="en-US" sz="1600" dirty="0"/>
              <a:t>brushes </a:t>
            </a:r>
            <a:r>
              <a:rPr lang="el-GR" sz="1600" dirty="0"/>
              <a:t>για </a:t>
            </a:r>
            <a:r>
              <a:rPr lang="en-US" sz="1600" dirty="0"/>
              <a:t>textures</a:t>
            </a:r>
            <a:r>
              <a:rPr lang="el-GR" sz="1600" dirty="0"/>
              <a:t> και</a:t>
            </a:r>
            <a:r>
              <a:rPr lang="en-US" sz="1600" dirty="0"/>
              <a:t> terrain transformation.</a:t>
            </a:r>
            <a:endParaRPr lang="en-GB" sz="1600" dirty="0"/>
          </a:p>
        </p:txBody>
      </p:sp>
    </p:spTree>
    <p:extLst>
      <p:ext uri="{BB962C8B-B14F-4D97-AF65-F5344CB8AC3E}">
        <p14:creationId xmlns:p14="http://schemas.microsoft.com/office/powerpoint/2010/main" val="2501062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E624-8980-43E9-AA54-65ECBB3DF102}"/>
              </a:ext>
            </a:extLst>
          </p:cNvPr>
          <p:cNvSpPr>
            <a:spLocks noGrp="1"/>
          </p:cNvSpPr>
          <p:nvPr>
            <p:ph type="title"/>
          </p:nvPr>
        </p:nvSpPr>
        <p:spPr>
          <a:xfrm>
            <a:off x="1083930" y="85916"/>
            <a:ext cx="3401064" cy="517766"/>
          </a:xfrm>
        </p:spPr>
        <p:txBody>
          <a:bodyPr/>
          <a:lstStyle/>
          <a:p>
            <a:pPr algn="ctr"/>
            <a:r>
              <a:rPr lang="en-US" sz="2800" dirty="0"/>
              <a:t>Tress Brush</a:t>
            </a:r>
            <a:endParaRPr lang="en-GB" sz="2800" dirty="0"/>
          </a:p>
        </p:txBody>
      </p:sp>
      <p:pic>
        <p:nvPicPr>
          <p:cNvPr id="6" name="Content Placeholder 5">
            <a:extLst>
              <a:ext uri="{FF2B5EF4-FFF2-40B4-BE49-F238E27FC236}">
                <a16:creationId xmlns:a16="http://schemas.microsoft.com/office/drawing/2014/main" id="{57B6FC89-819A-460C-BAEA-10045A17BF6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416" b="32416"/>
          <a:stretch/>
        </p:blipFill>
        <p:spPr>
          <a:xfrm>
            <a:off x="6542908" y="236837"/>
            <a:ext cx="5577061" cy="5515893"/>
          </a:xfrm>
        </p:spPr>
      </p:pic>
      <p:sp>
        <p:nvSpPr>
          <p:cNvPr id="4" name="Text Placeholder 3">
            <a:extLst>
              <a:ext uri="{FF2B5EF4-FFF2-40B4-BE49-F238E27FC236}">
                <a16:creationId xmlns:a16="http://schemas.microsoft.com/office/drawing/2014/main" id="{DEAFBAE5-8922-4FA7-8E17-FF79AE773AAC}"/>
              </a:ext>
            </a:extLst>
          </p:cNvPr>
          <p:cNvSpPr>
            <a:spLocks noGrp="1"/>
          </p:cNvSpPr>
          <p:nvPr>
            <p:ph type="body" sz="half" idx="2"/>
          </p:nvPr>
        </p:nvSpPr>
        <p:spPr>
          <a:xfrm>
            <a:off x="113359" y="466077"/>
            <a:ext cx="6373157" cy="6306007"/>
          </a:xfrm>
        </p:spPr>
        <p:txBody>
          <a:bodyPr>
            <a:noAutofit/>
          </a:bodyPr>
          <a:lstStyle/>
          <a:p>
            <a:pPr>
              <a:lnSpc>
                <a:spcPct val="150000"/>
              </a:lnSpc>
            </a:pPr>
            <a:r>
              <a:rPr lang="en-US" sz="1600" b="0" i="0" u="none" strike="noStrike" dirty="0">
                <a:solidFill>
                  <a:srgbClr val="FFFFFF"/>
                </a:solidFill>
                <a:effectLst/>
              </a:rPr>
              <a:t>Το</a:t>
            </a:r>
            <a:r>
              <a:rPr lang="el-GR" sz="1600" b="0" i="0" u="none" strike="noStrike" dirty="0">
                <a:solidFill>
                  <a:srgbClr val="FFFFFF"/>
                </a:solidFill>
                <a:effectLst/>
              </a:rPr>
              <a:t> </a:t>
            </a:r>
            <a:r>
              <a:rPr lang="en-US" sz="1600" b="0" i="0" u="none" strike="noStrike" dirty="0">
                <a:solidFill>
                  <a:srgbClr val="FFFFFF"/>
                </a:solidFill>
                <a:effectLst/>
              </a:rPr>
              <a:t>συγκεκριμ</a:t>
            </a:r>
            <a:r>
              <a:rPr lang="el-GR" sz="1600" b="0" i="0" u="none" strike="noStrike" dirty="0">
                <a:solidFill>
                  <a:srgbClr val="FFFFFF"/>
                </a:solidFill>
                <a:effectLst/>
              </a:rPr>
              <a:t>έ</a:t>
            </a:r>
            <a:r>
              <a:rPr lang="en-US" sz="1600" b="0" i="0" u="none" strike="noStrike" dirty="0">
                <a:solidFill>
                  <a:srgbClr val="FFFFFF"/>
                </a:solidFill>
                <a:effectLst/>
              </a:rPr>
              <a:t>νο</a:t>
            </a:r>
            <a:r>
              <a:rPr lang="el-GR" sz="1600" b="0" i="0" u="none" strike="noStrike" dirty="0">
                <a:solidFill>
                  <a:srgbClr val="FFFFFF"/>
                </a:solidFill>
                <a:effectLst/>
              </a:rPr>
              <a:t> πινέλο </a:t>
            </a:r>
            <a:r>
              <a:rPr lang="en-US" sz="1600" b="0" i="0" u="none" strike="noStrike" dirty="0">
                <a:solidFill>
                  <a:srgbClr val="FFFFFF"/>
                </a:solidFill>
                <a:effectLst/>
              </a:rPr>
              <a:t>μα</a:t>
            </a:r>
            <a:r>
              <a:rPr lang="el-GR" sz="1600" b="0" i="0" u="none" strike="noStrike" dirty="0">
                <a:solidFill>
                  <a:srgbClr val="FFFFFF"/>
                </a:solidFill>
                <a:effectLst/>
              </a:rPr>
              <a:t>ς</a:t>
            </a:r>
            <a:r>
              <a:rPr lang="en-US" sz="1600" b="0" i="0" u="none" strike="noStrike" dirty="0">
                <a:solidFill>
                  <a:srgbClr val="FFFFFF"/>
                </a:solidFill>
                <a:effectLst/>
              </a:rPr>
              <a:t> επι</a:t>
            </a:r>
            <a:r>
              <a:rPr lang="el-GR" sz="1600" b="0" i="0" u="none" strike="noStrike" dirty="0">
                <a:solidFill>
                  <a:srgbClr val="FFFFFF"/>
                </a:solidFill>
                <a:effectLst/>
              </a:rPr>
              <a:t>τρέπει</a:t>
            </a:r>
            <a:r>
              <a:rPr lang="en-US" sz="1600" b="0" i="0" u="none" strike="noStrike" dirty="0">
                <a:solidFill>
                  <a:srgbClr val="FFFFFF"/>
                </a:solidFill>
                <a:effectLst/>
              </a:rPr>
              <a:t> να </a:t>
            </a:r>
            <a:r>
              <a:rPr lang="el-GR" sz="1600" b="0" i="0" u="none" strike="noStrike" dirty="0">
                <a:solidFill>
                  <a:srgbClr val="FFFFFF"/>
                </a:solidFill>
                <a:effectLst/>
              </a:rPr>
              <a:t>τοποθετήσουμε δέντρα </a:t>
            </a:r>
            <a:r>
              <a:rPr lang="en-US" sz="1600" b="0" i="0" u="none" strike="noStrike" dirty="0">
                <a:solidFill>
                  <a:srgbClr val="FFFFFF"/>
                </a:solidFill>
                <a:effectLst/>
              </a:rPr>
              <a:t>κ</a:t>
            </a:r>
            <a:r>
              <a:rPr lang="el-GR" sz="1600" b="0" i="0" u="none" strike="noStrike" dirty="0">
                <a:solidFill>
                  <a:srgbClr val="FFFFFF"/>
                </a:solidFill>
                <a:effectLst/>
              </a:rPr>
              <a:t>αι</a:t>
            </a:r>
            <a:r>
              <a:rPr lang="en-US" sz="1600" b="0" i="0" u="none" strike="noStrike" dirty="0">
                <a:solidFill>
                  <a:srgbClr val="FFFFFF"/>
                </a:solidFill>
                <a:effectLst/>
              </a:rPr>
              <a:t> </a:t>
            </a:r>
            <a:r>
              <a:rPr lang="el-GR" sz="1600" b="0" i="0" u="none" strike="noStrike" dirty="0">
                <a:solidFill>
                  <a:srgbClr val="FFFFFF"/>
                </a:solidFill>
                <a:effectLst/>
              </a:rPr>
              <a:t>άλλα </a:t>
            </a:r>
            <a:r>
              <a:rPr lang="en-US" sz="1600" b="0" i="0" u="none" strike="noStrike" dirty="0">
                <a:solidFill>
                  <a:srgbClr val="FFFFFF"/>
                </a:solidFill>
                <a:effectLst/>
              </a:rPr>
              <a:t>objects</a:t>
            </a:r>
            <a:r>
              <a:rPr lang="el-GR" sz="1600" b="0" i="0" u="none" strike="noStrike" dirty="0">
                <a:solidFill>
                  <a:srgbClr val="FFFFFF"/>
                </a:solidFill>
                <a:effectLst/>
              </a:rPr>
              <a:t>,</a:t>
            </a:r>
            <a:r>
              <a:rPr lang="en-US" sz="1600" b="0" i="0" u="none" strike="noStrike" dirty="0">
                <a:solidFill>
                  <a:srgbClr val="FFFFFF"/>
                </a:solidFill>
                <a:effectLst/>
              </a:rPr>
              <a:t> </a:t>
            </a:r>
            <a:r>
              <a:rPr lang="el-GR" sz="1600" b="0" i="0" u="none" strike="noStrike" dirty="0">
                <a:solidFill>
                  <a:srgbClr val="FFFFFF"/>
                </a:solidFill>
                <a:effectLst/>
              </a:rPr>
              <a:t>που έχουν την ιδιότητα «δέντρων»,</a:t>
            </a:r>
            <a:r>
              <a:rPr lang="en-US" sz="1600" b="0" i="0" u="none" strike="noStrike" dirty="0">
                <a:solidFill>
                  <a:srgbClr val="FFFFFF"/>
                </a:solidFill>
                <a:effectLst/>
              </a:rPr>
              <a:t> χωρ</a:t>
            </a:r>
            <a:r>
              <a:rPr lang="el-GR" sz="1600" b="0" i="0" u="none" strike="noStrike" dirty="0">
                <a:solidFill>
                  <a:srgbClr val="FFFFFF"/>
                </a:solidFill>
                <a:effectLst/>
              </a:rPr>
              <a:t>ί</a:t>
            </a:r>
            <a:r>
              <a:rPr lang="en-US" sz="1600" b="0" i="0" u="none" strike="noStrike" dirty="0">
                <a:solidFill>
                  <a:srgbClr val="FFFFFF"/>
                </a:solidFill>
                <a:effectLst/>
              </a:rPr>
              <a:t>ς να ε</a:t>
            </a:r>
            <a:r>
              <a:rPr lang="el-GR" sz="1600" b="0" i="0" u="none" strike="noStrike" dirty="0">
                <a:solidFill>
                  <a:srgbClr val="FFFFFF"/>
                </a:solidFill>
                <a:effectLst/>
              </a:rPr>
              <a:t>ί</a:t>
            </a:r>
            <a:r>
              <a:rPr lang="en-US" sz="1600" b="0" i="0" u="none" strike="noStrike" dirty="0">
                <a:solidFill>
                  <a:srgbClr val="FFFFFF"/>
                </a:solidFill>
                <a:effectLst/>
              </a:rPr>
              <a:t>ναι. </a:t>
            </a:r>
            <a:r>
              <a:rPr lang="el-GR" sz="1600" b="0" i="0" u="none" strike="noStrike" dirty="0">
                <a:solidFill>
                  <a:srgbClr val="FFFFFF"/>
                </a:solidFill>
                <a:effectLst/>
              </a:rPr>
              <a:t>Για</a:t>
            </a:r>
            <a:r>
              <a:rPr lang="en-US" sz="1600" b="0" i="0" u="none" strike="noStrike" dirty="0">
                <a:solidFill>
                  <a:srgbClr val="FFFFFF"/>
                </a:solidFill>
                <a:effectLst/>
              </a:rPr>
              <a:t> παρ</a:t>
            </a:r>
            <a:r>
              <a:rPr lang="el-GR" sz="1600" b="0" i="0" u="none" strike="noStrike" dirty="0">
                <a:solidFill>
                  <a:srgbClr val="FFFFFF"/>
                </a:solidFill>
                <a:effectLst/>
              </a:rPr>
              <a:t>ά</a:t>
            </a:r>
            <a:r>
              <a:rPr lang="en-US" sz="1600" b="0" i="0" u="none" strike="noStrike" dirty="0">
                <a:solidFill>
                  <a:srgbClr val="FFFFFF"/>
                </a:solidFill>
                <a:effectLst/>
              </a:rPr>
              <a:t>δειγμα</a:t>
            </a:r>
            <a:r>
              <a:rPr lang="el-GR" sz="1600" b="0" i="0" u="none" strike="noStrike" dirty="0">
                <a:solidFill>
                  <a:srgbClr val="FFFFFF"/>
                </a:solidFill>
                <a:effectLst/>
              </a:rPr>
              <a:t>, </a:t>
            </a:r>
            <a:r>
              <a:rPr lang="en-US" sz="1600" b="0" i="0" u="none" strike="noStrike" dirty="0">
                <a:solidFill>
                  <a:srgbClr val="FFFFFF"/>
                </a:solidFill>
                <a:effectLst/>
              </a:rPr>
              <a:t>εδ</a:t>
            </a:r>
            <a:r>
              <a:rPr lang="el-GR" sz="1600" b="0" i="0" u="none" strike="noStrike" dirty="0">
                <a:solidFill>
                  <a:srgbClr val="FFFFFF"/>
                </a:solidFill>
                <a:effectLst/>
              </a:rPr>
              <a:t>ώ</a:t>
            </a:r>
            <a:r>
              <a:rPr lang="en-US" sz="1600" b="0" i="0" u="none" strike="noStrike" dirty="0">
                <a:solidFill>
                  <a:srgbClr val="FFFFFF"/>
                </a:solidFill>
                <a:effectLst/>
              </a:rPr>
              <a:t> </a:t>
            </a:r>
            <a:r>
              <a:rPr lang="el-GR" sz="1600" b="0" i="0" u="none" strike="noStrike" dirty="0">
                <a:solidFill>
                  <a:srgbClr val="FFFFFF"/>
                </a:solidFill>
                <a:effectLst/>
              </a:rPr>
              <a:t>έ</a:t>
            </a:r>
            <a:r>
              <a:rPr lang="en-US" sz="1600" b="0" i="0" u="none" strike="noStrike" dirty="0">
                <a:solidFill>
                  <a:srgbClr val="FFFFFF"/>
                </a:solidFill>
                <a:effectLst/>
              </a:rPr>
              <a:t>χουμε δι</a:t>
            </a:r>
            <a:r>
              <a:rPr lang="el-GR" sz="1600" b="0" i="0" u="none" strike="noStrike" dirty="0">
                <a:solidFill>
                  <a:srgbClr val="FFFFFF"/>
                </a:solidFill>
                <a:effectLst/>
              </a:rPr>
              <a:t>ά</a:t>
            </a:r>
            <a:r>
              <a:rPr lang="en-US" sz="1600" b="0" i="0" u="none" strike="noStrike" dirty="0" err="1">
                <a:solidFill>
                  <a:srgbClr val="FFFFFF"/>
                </a:solidFill>
                <a:effectLst/>
              </a:rPr>
              <a:t>φορ</a:t>
            </a:r>
            <a:r>
              <a:rPr lang="en-US" sz="1600" b="0" i="0" u="none" strike="noStrike" dirty="0">
                <a:solidFill>
                  <a:srgbClr val="FFFFFF"/>
                </a:solidFill>
                <a:effectLst/>
              </a:rPr>
              <a:t>α ε</a:t>
            </a:r>
            <a:r>
              <a:rPr lang="el-GR" sz="1600" b="0" i="0" u="none" strike="noStrike" dirty="0">
                <a:solidFill>
                  <a:srgbClr val="FFFFFF"/>
                </a:solidFill>
                <a:effectLst/>
              </a:rPr>
              <a:t>ί</a:t>
            </a:r>
            <a:r>
              <a:rPr lang="en-US" sz="1600" b="0" i="0" u="none" strike="noStrike" dirty="0" err="1">
                <a:solidFill>
                  <a:srgbClr val="FFFFFF"/>
                </a:solidFill>
                <a:effectLst/>
              </a:rPr>
              <a:t>δη</a:t>
            </a:r>
            <a:r>
              <a:rPr lang="el-GR" sz="1600" b="0" i="0" u="none" strike="noStrike" dirty="0">
                <a:solidFill>
                  <a:srgbClr val="FFFFFF"/>
                </a:solidFill>
                <a:effectLst/>
              </a:rPr>
              <a:t> </a:t>
            </a:r>
            <a:r>
              <a:rPr lang="en-US" sz="1600" b="0" i="0" u="none" strike="noStrike" dirty="0">
                <a:solidFill>
                  <a:srgbClr val="FFFFFF"/>
                </a:solidFill>
                <a:effectLst/>
              </a:rPr>
              <a:t>δ</a:t>
            </a:r>
            <a:r>
              <a:rPr lang="el-GR" sz="1600" b="0" i="0" u="none" strike="noStrike" dirty="0">
                <a:solidFill>
                  <a:srgbClr val="FFFFFF"/>
                </a:solidFill>
                <a:effectLst/>
              </a:rPr>
              <a:t>έ</a:t>
            </a:r>
            <a:r>
              <a:rPr lang="en-US" sz="1600" b="0" i="0" u="none" strike="noStrike" dirty="0" err="1">
                <a:solidFill>
                  <a:srgbClr val="FFFFFF"/>
                </a:solidFill>
                <a:effectLst/>
              </a:rPr>
              <a:t>ντρων</a:t>
            </a:r>
            <a:r>
              <a:rPr lang="en-US" sz="1600" b="0" i="0" u="none" strike="noStrike" dirty="0">
                <a:solidFill>
                  <a:srgbClr val="FFFFFF"/>
                </a:solidFill>
                <a:effectLst/>
              </a:rPr>
              <a:t> κ</a:t>
            </a:r>
            <a:r>
              <a:rPr lang="el-GR" sz="1600" b="0" i="0" u="none" strike="noStrike" dirty="0">
                <a:solidFill>
                  <a:srgbClr val="FFFFFF"/>
                </a:solidFill>
                <a:effectLst/>
              </a:rPr>
              <a:t>α</a:t>
            </a:r>
            <a:r>
              <a:rPr lang="en-US" sz="1600" b="0" i="0" u="none" strike="noStrike" dirty="0">
                <a:solidFill>
                  <a:srgbClr val="FFFFFF"/>
                </a:solidFill>
                <a:effectLst/>
              </a:rPr>
              <a:t>ι πε</a:t>
            </a:r>
            <a:r>
              <a:rPr lang="el-GR" sz="1600" b="0" i="0" u="none" strike="noStrike" dirty="0">
                <a:solidFill>
                  <a:srgbClr val="FFFFFF"/>
                </a:solidFill>
                <a:effectLst/>
              </a:rPr>
              <a:t>τρών</a:t>
            </a:r>
            <a:r>
              <a:rPr lang="en-US" sz="1600" b="0" i="0" u="none" strike="noStrike" dirty="0">
                <a:solidFill>
                  <a:srgbClr val="FFFFFF"/>
                </a:solidFill>
                <a:effectLst/>
              </a:rPr>
              <a:t>.</a:t>
            </a:r>
            <a:r>
              <a:rPr lang="el-GR" sz="1600" b="0" i="0" u="none" strike="noStrike" dirty="0">
                <a:solidFill>
                  <a:srgbClr val="FFFFFF"/>
                </a:solidFill>
                <a:effectLst/>
              </a:rPr>
              <a:t> </a:t>
            </a:r>
            <a:r>
              <a:rPr lang="en-US" sz="1600" b="0" i="0" u="none" strike="noStrike" dirty="0">
                <a:solidFill>
                  <a:srgbClr val="FFFFFF"/>
                </a:solidFill>
                <a:effectLst/>
              </a:rPr>
              <a:t>Απ</a:t>
            </a:r>
            <a:r>
              <a:rPr lang="el-GR" sz="1600" b="0" i="0" u="none" strike="noStrike" dirty="0">
                <a:solidFill>
                  <a:srgbClr val="FFFFFF"/>
                </a:solidFill>
                <a:effectLst/>
              </a:rPr>
              <a:t>ό</a:t>
            </a:r>
            <a:r>
              <a:rPr lang="en-US" sz="1600" b="0" i="0" u="none" strike="noStrike" dirty="0">
                <a:solidFill>
                  <a:srgbClr val="FFFFFF"/>
                </a:solidFill>
                <a:effectLst/>
              </a:rPr>
              <a:t> κ</a:t>
            </a:r>
            <a:r>
              <a:rPr lang="el-GR" sz="1600" b="0" i="0" u="none" strike="noStrike" dirty="0">
                <a:solidFill>
                  <a:srgbClr val="FFFFFF"/>
                </a:solidFill>
                <a:effectLst/>
              </a:rPr>
              <a:t>άτ</a:t>
            </a:r>
            <a:r>
              <a:rPr lang="en-US" sz="1600" b="0" i="0" u="none" strike="noStrike" dirty="0">
                <a:solidFill>
                  <a:srgbClr val="FFFFFF"/>
                </a:solidFill>
                <a:effectLst/>
              </a:rPr>
              <a:t>ω </a:t>
            </a:r>
            <a:r>
              <a:rPr lang="el-GR" sz="1600" b="0" i="0" u="none" strike="noStrike" dirty="0">
                <a:solidFill>
                  <a:srgbClr val="FFFFFF"/>
                </a:solidFill>
                <a:effectLst/>
              </a:rPr>
              <a:t>έ</a:t>
            </a:r>
            <a:r>
              <a:rPr lang="en-US" sz="1600" b="0" i="0" u="none" strike="noStrike" dirty="0" err="1">
                <a:solidFill>
                  <a:srgbClr val="FFFFFF"/>
                </a:solidFill>
                <a:effectLst/>
              </a:rPr>
              <a:t>χου</a:t>
            </a:r>
            <a:r>
              <a:rPr lang="el-GR" sz="1600" b="0" i="0" u="none" strike="noStrike" dirty="0">
                <a:solidFill>
                  <a:srgbClr val="FFFFFF"/>
                </a:solidFill>
                <a:effectLst/>
              </a:rPr>
              <a:t>με</a:t>
            </a:r>
            <a:r>
              <a:rPr lang="en-US" sz="1600" b="0" i="0" u="none" strike="noStrike" dirty="0">
                <a:solidFill>
                  <a:srgbClr val="FFFFFF"/>
                </a:solidFill>
                <a:effectLst/>
              </a:rPr>
              <a:t> </a:t>
            </a:r>
            <a:r>
              <a:rPr lang="en-US" sz="1600" b="0" i="0" u="none" strike="noStrike" dirty="0" err="1">
                <a:solidFill>
                  <a:srgbClr val="FFFFFF"/>
                </a:solidFill>
                <a:effectLst/>
              </a:rPr>
              <a:t>το</a:t>
            </a:r>
            <a:r>
              <a:rPr lang="en-US" sz="1600" b="0" i="0" u="none" strike="noStrike" dirty="0">
                <a:solidFill>
                  <a:srgbClr val="FFFFFF"/>
                </a:solidFill>
                <a:effectLst/>
              </a:rPr>
              <a:t> μ</a:t>
            </a:r>
            <a:r>
              <a:rPr lang="el-GR" sz="1600" b="0" i="0" u="none" strike="noStrike" dirty="0">
                <a:solidFill>
                  <a:srgbClr val="FFFFFF"/>
                </a:solidFill>
                <a:effectLst/>
              </a:rPr>
              <a:t>έ</a:t>
            </a:r>
            <a:r>
              <a:rPr lang="en-US" sz="1600" b="0" i="0" u="none" strike="noStrike" dirty="0" err="1">
                <a:solidFill>
                  <a:srgbClr val="FFFFFF"/>
                </a:solidFill>
                <a:effectLst/>
              </a:rPr>
              <a:t>γεθος</a:t>
            </a:r>
            <a:r>
              <a:rPr lang="en-US" sz="1600" b="0" i="0" u="none" strike="noStrike" dirty="0">
                <a:solidFill>
                  <a:srgbClr val="FFFFFF"/>
                </a:solidFill>
                <a:effectLst/>
              </a:rPr>
              <a:t> </a:t>
            </a:r>
            <a:r>
              <a:rPr lang="en-US" sz="1600" b="0" i="0" u="none" strike="noStrike" dirty="0" err="1">
                <a:solidFill>
                  <a:srgbClr val="FFFFFF"/>
                </a:solidFill>
                <a:effectLst/>
              </a:rPr>
              <a:t>του</a:t>
            </a:r>
            <a:r>
              <a:rPr lang="en-US" sz="1600" b="0" i="0" u="none" strike="noStrike" dirty="0">
                <a:solidFill>
                  <a:srgbClr val="FFFFFF"/>
                </a:solidFill>
                <a:effectLst/>
              </a:rPr>
              <a:t> π</a:t>
            </a:r>
            <a:r>
              <a:rPr lang="en-US" sz="1600" b="0" i="0" u="none" strike="noStrike" dirty="0" err="1">
                <a:solidFill>
                  <a:srgbClr val="FFFFFF"/>
                </a:solidFill>
                <a:effectLst/>
              </a:rPr>
              <a:t>ιν</a:t>
            </a:r>
            <a:r>
              <a:rPr lang="el-GR" sz="1600" b="0" i="0" u="none" strike="noStrike" dirty="0">
                <a:solidFill>
                  <a:srgbClr val="FFFFFF"/>
                </a:solidFill>
                <a:effectLst/>
              </a:rPr>
              <a:t>έ</a:t>
            </a:r>
            <a:r>
              <a:rPr lang="en-US" sz="1600" b="0" i="0" u="none" strike="noStrike" dirty="0" err="1">
                <a:solidFill>
                  <a:srgbClr val="FFFFFF"/>
                </a:solidFill>
                <a:effectLst/>
              </a:rPr>
              <a:t>λου</a:t>
            </a:r>
            <a:r>
              <a:rPr lang="en-US" sz="1600" b="0" i="0" u="none" strike="noStrike" dirty="0">
                <a:solidFill>
                  <a:srgbClr val="FFFFFF"/>
                </a:solidFill>
                <a:effectLst/>
              </a:rPr>
              <a:t> κ</a:t>
            </a:r>
            <a:r>
              <a:rPr lang="el-GR" sz="1600" b="0" i="0" u="none" strike="noStrike" dirty="0">
                <a:solidFill>
                  <a:srgbClr val="FFFFFF"/>
                </a:solidFill>
                <a:effectLst/>
              </a:rPr>
              <a:t>α</a:t>
            </a:r>
            <a:r>
              <a:rPr lang="el-GR" sz="1600" dirty="0">
                <a:solidFill>
                  <a:srgbClr val="FFFFFF"/>
                </a:solidFill>
              </a:rPr>
              <a:t>ι πιο κάτω </a:t>
            </a:r>
            <a:r>
              <a:rPr lang="en-US" sz="1600" b="0" i="0" u="none" strike="noStrike" dirty="0" err="1">
                <a:solidFill>
                  <a:srgbClr val="FFFFFF"/>
                </a:solidFill>
                <a:effectLst/>
              </a:rPr>
              <a:t>την</a:t>
            </a:r>
            <a:r>
              <a:rPr lang="en-US" sz="1600" b="0" i="0" u="none" strike="noStrike" dirty="0">
                <a:solidFill>
                  <a:srgbClr val="FFFFFF"/>
                </a:solidFill>
                <a:effectLst/>
              </a:rPr>
              <a:t> π</a:t>
            </a:r>
            <a:r>
              <a:rPr lang="en-US" sz="1600" b="0" i="0" u="none" strike="noStrike" dirty="0" err="1">
                <a:solidFill>
                  <a:srgbClr val="FFFFFF"/>
                </a:solidFill>
                <a:effectLst/>
              </a:rPr>
              <a:t>υκν</a:t>
            </a:r>
            <a:r>
              <a:rPr lang="el-GR" sz="1600" b="0" i="0" u="none" strike="noStrike" dirty="0">
                <a:solidFill>
                  <a:srgbClr val="FFFFFF"/>
                </a:solidFill>
                <a:effectLst/>
              </a:rPr>
              <a:t>ό</a:t>
            </a:r>
            <a:r>
              <a:rPr lang="en-US" sz="1600" b="0" i="0" u="none" strike="noStrike" dirty="0" err="1">
                <a:solidFill>
                  <a:srgbClr val="FFFFFF"/>
                </a:solidFill>
                <a:effectLst/>
              </a:rPr>
              <a:t>τητ</a:t>
            </a:r>
            <a:r>
              <a:rPr lang="en-US" sz="1600" b="0" i="0" u="none" strike="noStrike" dirty="0">
                <a:solidFill>
                  <a:srgbClr val="FFFFFF"/>
                </a:solidFill>
                <a:effectLst/>
              </a:rPr>
              <a:t>α</a:t>
            </a:r>
            <a:r>
              <a:rPr lang="el-GR" sz="1600" b="0" i="0" u="none" strike="noStrike" dirty="0">
                <a:solidFill>
                  <a:srgbClr val="FFFFFF"/>
                </a:solidFill>
                <a:effectLst/>
              </a:rPr>
              <a:t>, </a:t>
            </a:r>
            <a:r>
              <a:rPr lang="en-US" sz="1600" b="0" i="0" u="none" strike="noStrike" dirty="0" err="1">
                <a:solidFill>
                  <a:srgbClr val="FFFFFF"/>
                </a:solidFill>
                <a:effectLst/>
              </a:rPr>
              <a:t>με</a:t>
            </a:r>
            <a:r>
              <a:rPr lang="en-US" sz="1600" b="0" i="0" u="none" strike="noStrike" dirty="0">
                <a:solidFill>
                  <a:srgbClr val="FFFFFF"/>
                </a:solidFill>
                <a:effectLst/>
              </a:rPr>
              <a:t> </a:t>
            </a:r>
            <a:r>
              <a:rPr lang="en-US" sz="1600" b="0" i="0" u="none" strike="noStrike" dirty="0" err="1">
                <a:solidFill>
                  <a:srgbClr val="FFFFFF"/>
                </a:solidFill>
                <a:effectLst/>
              </a:rPr>
              <a:t>την</a:t>
            </a:r>
            <a:r>
              <a:rPr lang="en-US" sz="1600" b="0" i="0" u="none" strike="noStrike" dirty="0">
                <a:solidFill>
                  <a:srgbClr val="FFFFFF"/>
                </a:solidFill>
                <a:effectLst/>
              </a:rPr>
              <a:t> οπο</a:t>
            </a:r>
            <a:r>
              <a:rPr lang="el-GR" sz="1600" b="0" i="0" u="none" strike="noStrike" dirty="0">
                <a:solidFill>
                  <a:srgbClr val="FFFFFF"/>
                </a:solidFill>
                <a:effectLst/>
              </a:rPr>
              <a:t>ί</a:t>
            </a:r>
            <a:r>
              <a:rPr lang="en-US" sz="1600" b="0" i="0" u="none" strike="noStrike" dirty="0">
                <a:solidFill>
                  <a:srgbClr val="FFFFFF"/>
                </a:solidFill>
                <a:effectLst/>
              </a:rPr>
              <a:t>α</a:t>
            </a:r>
            <a:r>
              <a:rPr lang="el-GR" sz="1600" b="0" i="0" u="none" strike="noStrike" dirty="0">
                <a:solidFill>
                  <a:srgbClr val="FFFFFF"/>
                </a:solidFill>
                <a:effectLst/>
              </a:rPr>
              <a:t> </a:t>
            </a:r>
            <a:r>
              <a:rPr lang="en-US" sz="1600" b="0" i="0" u="none" strike="noStrike" dirty="0" err="1">
                <a:solidFill>
                  <a:srgbClr val="FFFFFF"/>
                </a:solidFill>
                <a:effectLst/>
              </a:rPr>
              <a:t>το</a:t>
            </a:r>
            <a:r>
              <a:rPr lang="en-US" sz="1600" b="0" i="0" u="none" strike="noStrike" dirty="0">
                <a:solidFill>
                  <a:srgbClr val="FFFFFF"/>
                </a:solidFill>
                <a:effectLst/>
              </a:rPr>
              <a:t> π</a:t>
            </a:r>
            <a:r>
              <a:rPr lang="en-US" sz="1600" b="0" i="0" u="none" strike="noStrike" dirty="0" err="1">
                <a:solidFill>
                  <a:srgbClr val="FFFFFF"/>
                </a:solidFill>
                <a:effectLst/>
              </a:rPr>
              <a:t>ιν</a:t>
            </a:r>
            <a:r>
              <a:rPr lang="el-GR" sz="1600" b="0" i="0" u="none" strike="noStrike" dirty="0">
                <a:solidFill>
                  <a:srgbClr val="FFFFFF"/>
                </a:solidFill>
                <a:effectLst/>
              </a:rPr>
              <a:t>έ</a:t>
            </a:r>
            <a:r>
              <a:rPr lang="en-US" sz="1600" b="0" i="0" u="none" strike="noStrike" dirty="0">
                <a:solidFill>
                  <a:srgbClr val="FFFFFF"/>
                </a:solidFill>
                <a:effectLst/>
              </a:rPr>
              <a:t>λο θα </a:t>
            </a:r>
            <a:r>
              <a:rPr lang="en-US" sz="1600" b="0" i="0" u="none" strike="noStrike" dirty="0" err="1">
                <a:solidFill>
                  <a:srgbClr val="FFFFFF"/>
                </a:solidFill>
                <a:effectLst/>
              </a:rPr>
              <a:t>το</a:t>
            </a:r>
            <a:r>
              <a:rPr lang="en-US" sz="1600" b="0" i="0" u="none" strike="noStrike" dirty="0">
                <a:solidFill>
                  <a:srgbClr val="FFFFFF"/>
                </a:solidFill>
                <a:effectLst/>
              </a:rPr>
              <a:t>πεθετε</a:t>
            </a:r>
            <a:r>
              <a:rPr lang="el-GR" sz="1600" b="0" i="0" u="none" strike="noStrike" dirty="0">
                <a:solidFill>
                  <a:srgbClr val="FFFFFF"/>
                </a:solidFill>
                <a:effectLst/>
              </a:rPr>
              <a:t>ί</a:t>
            </a:r>
            <a:r>
              <a:rPr lang="en-US" sz="1600" b="0" i="0" u="none" strike="noStrike" dirty="0">
                <a:solidFill>
                  <a:srgbClr val="FFFFFF"/>
                </a:solidFill>
                <a:effectLst/>
              </a:rPr>
              <a:t> τα δ</a:t>
            </a:r>
            <a:r>
              <a:rPr lang="el-GR" sz="1600" b="0" i="0" u="none" strike="noStrike" dirty="0">
                <a:solidFill>
                  <a:srgbClr val="FFFFFF"/>
                </a:solidFill>
                <a:effectLst/>
              </a:rPr>
              <a:t>έ</a:t>
            </a:r>
            <a:r>
              <a:rPr lang="en-US" sz="1600" b="0" i="0" u="none" strike="noStrike" dirty="0" err="1">
                <a:solidFill>
                  <a:srgbClr val="FFFFFF"/>
                </a:solidFill>
                <a:effectLst/>
              </a:rPr>
              <a:t>ντρ</a:t>
            </a:r>
            <a:r>
              <a:rPr lang="en-US" sz="1600" b="0" i="0" u="none" strike="noStrike" dirty="0">
                <a:solidFill>
                  <a:srgbClr val="FFFFFF"/>
                </a:solidFill>
                <a:effectLst/>
              </a:rPr>
              <a:t>α</a:t>
            </a:r>
            <a:r>
              <a:rPr lang="el-GR" sz="1600" b="0" i="0" u="none" strike="noStrike" dirty="0">
                <a:solidFill>
                  <a:srgbClr val="FFFFFF"/>
                </a:solidFill>
                <a:effectLst/>
              </a:rPr>
              <a:t>. Ό</a:t>
            </a:r>
            <a:r>
              <a:rPr lang="en-US" sz="1600" b="0" i="0" u="none" strike="noStrike" dirty="0" err="1">
                <a:solidFill>
                  <a:srgbClr val="FFFFFF"/>
                </a:solidFill>
                <a:effectLst/>
              </a:rPr>
              <a:t>σο</a:t>
            </a:r>
            <a:r>
              <a:rPr lang="en-US" sz="1600" b="0" i="0" u="none" strike="noStrike" dirty="0">
                <a:solidFill>
                  <a:srgbClr val="FFFFFF"/>
                </a:solidFill>
                <a:effectLst/>
              </a:rPr>
              <a:t> </a:t>
            </a:r>
            <a:r>
              <a:rPr lang="en-US" sz="1600" b="0" i="0" u="none" strike="noStrike" dirty="0" err="1">
                <a:solidFill>
                  <a:srgbClr val="FFFFFF"/>
                </a:solidFill>
                <a:effectLst/>
              </a:rPr>
              <a:t>μεγ</a:t>
            </a:r>
            <a:r>
              <a:rPr lang="en-US" sz="1600" b="0" i="0" u="none" strike="noStrike" dirty="0">
                <a:solidFill>
                  <a:srgbClr val="FFFFFF"/>
                </a:solidFill>
                <a:effectLst/>
              </a:rPr>
              <a:t>αλ</a:t>
            </a:r>
            <a:r>
              <a:rPr lang="el-GR" sz="1600" b="0" i="0" u="none" strike="noStrike" dirty="0">
                <a:solidFill>
                  <a:srgbClr val="FFFFFF"/>
                </a:solidFill>
                <a:effectLst/>
              </a:rPr>
              <a:t>ύ</a:t>
            </a:r>
            <a:r>
              <a:rPr lang="en-US" sz="1600" b="0" i="0" u="none" strike="noStrike" dirty="0">
                <a:solidFill>
                  <a:srgbClr val="FFFFFF"/>
                </a:solidFill>
                <a:effectLst/>
              </a:rPr>
              <a:t>τ</a:t>
            </a:r>
            <a:r>
              <a:rPr lang="el-GR" sz="1600" b="0" i="0" u="none" strike="noStrike" dirty="0" err="1">
                <a:solidFill>
                  <a:srgbClr val="FFFFFF"/>
                </a:solidFill>
                <a:effectLst/>
              </a:rPr>
              <a:t>ερ</a:t>
            </a:r>
            <a:r>
              <a:rPr lang="en-US" sz="1600" b="0" i="0" u="none" strike="noStrike" dirty="0">
                <a:solidFill>
                  <a:srgbClr val="FFFFFF"/>
                </a:solidFill>
                <a:effectLst/>
              </a:rPr>
              <a:t>η </a:t>
            </a:r>
            <a:r>
              <a:rPr lang="en-US" sz="1600" b="0" i="0" u="none" strike="noStrike" dirty="0" err="1">
                <a:solidFill>
                  <a:srgbClr val="FFFFFF"/>
                </a:solidFill>
                <a:effectLst/>
              </a:rPr>
              <a:t>η</a:t>
            </a:r>
            <a:r>
              <a:rPr lang="en-US" sz="1600" b="0" i="0" u="none" strike="noStrike" dirty="0">
                <a:solidFill>
                  <a:srgbClr val="FFFFFF"/>
                </a:solidFill>
                <a:effectLst/>
              </a:rPr>
              <a:t> </a:t>
            </a:r>
            <a:r>
              <a:rPr lang="en-US" sz="1600" b="0" i="0" u="none" strike="noStrike" dirty="0" err="1">
                <a:solidFill>
                  <a:srgbClr val="FFFFFF"/>
                </a:solidFill>
                <a:effectLst/>
              </a:rPr>
              <a:t>τιμ</a:t>
            </a:r>
            <a:r>
              <a:rPr lang="el-GR" sz="1600" b="0" i="0" u="none" strike="noStrike" dirty="0">
                <a:solidFill>
                  <a:srgbClr val="FFFFFF"/>
                </a:solidFill>
                <a:effectLst/>
              </a:rPr>
              <a:t>ή, </a:t>
            </a:r>
            <a:r>
              <a:rPr lang="en-US" sz="1600" b="0" i="0" u="none" strike="noStrike" dirty="0">
                <a:solidFill>
                  <a:srgbClr val="FFFFFF"/>
                </a:solidFill>
                <a:effectLst/>
              </a:rPr>
              <a:t>τ</a:t>
            </a:r>
            <a:r>
              <a:rPr lang="el-GR" sz="1600" b="0" i="0" u="none" strike="noStrike" dirty="0">
                <a:solidFill>
                  <a:srgbClr val="FFFFFF"/>
                </a:solidFill>
                <a:effectLst/>
              </a:rPr>
              <a:t>ό</a:t>
            </a:r>
            <a:r>
              <a:rPr lang="en-US" sz="1600" b="0" i="0" u="none" strike="noStrike" dirty="0" err="1">
                <a:solidFill>
                  <a:srgbClr val="FFFFFF"/>
                </a:solidFill>
                <a:effectLst/>
              </a:rPr>
              <a:t>σο</a:t>
            </a:r>
            <a:r>
              <a:rPr lang="en-US" sz="1600" b="0" i="0" u="none" strike="noStrike" dirty="0">
                <a:solidFill>
                  <a:srgbClr val="FFFFFF"/>
                </a:solidFill>
                <a:effectLst/>
              </a:rPr>
              <a:t> πι</a:t>
            </a:r>
            <a:r>
              <a:rPr lang="el-GR" sz="1600" b="0" i="0" u="none" strike="noStrike" dirty="0">
                <a:solidFill>
                  <a:srgbClr val="FFFFFF"/>
                </a:solidFill>
                <a:effectLst/>
              </a:rPr>
              <a:t>ο</a:t>
            </a:r>
            <a:r>
              <a:rPr lang="en-US" sz="1600" b="0" i="0" u="none" strike="noStrike" dirty="0">
                <a:solidFill>
                  <a:srgbClr val="FFFFFF"/>
                </a:solidFill>
                <a:effectLst/>
              </a:rPr>
              <a:t> πο</a:t>
            </a:r>
            <a:r>
              <a:rPr lang="el-GR" sz="1600" b="0" i="0" u="none" strike="noStrike" dirty="0" err="1">
                <a:solidFill>
                  <a:srgbClr val="FFFFFF"/>
                </a:solidFill>
                <a:effectLst/>
              </a:rPr>
              <a:t>λλά</a:t>
            </a:r>
            <a:r>
              <a:rPr lang="en-US" sz="1600" b="0" i="0" u="none" strike="noStrike" dirty="0">
                <a:solidFill>
                  <a:srgbClr val="FFFFFF"/>
                </a:solidFill>
                <a:effectLst/>
              </a:rPr>
              <a:t> δ</a:t>
            </a:r>
            <a:r>
              <a:rPr lang="el-GR" sz="1600" b="0" i="0" u="none" strike="noStrike" dirty="0">
                <a:solidFill>
                  <a:srgbClr val="FFFFFF"/>
                </a:solidFill>
                <a:effectLst/>
              </a:rPr>
              <a:t>έ</a:t>
            </a:r>
            <a:r>
              <a:rPr lang="en-US" sz="1600" b="0" i="0" u="none" strike="noStrike" dirty="0" err="1">
                <a:solidFill>
                  <a:srgbClr val="FFFFFF"/>
                </a:solidFill>
                <a:effectLst/>
              </a:rPr>
              <a:t>ντρ</a:t>
            </a:r>
            <a:r>
              <a:rPr lang="en-US" sz="1600" b="0" i="0" u="none" strike="noStrike" dirty="0">
                <a:solidFill>
                  <a:srgbClr val="FFFFFF"/>
                </a:solidFill>
                <a:effectLst/>
              </a:rPr>
              <a:t>α τη</a:t>
            </a:r>
            <a:r>
              <a:rPr lang="el-GR" sz="1600" b="0" i="0" u="none" strike="noStrike" dirty="0">
                <a:solidFill>
                  <a:srgbClr val="FFFFFF"/>
                </a:solidFill>
                <a:effectLst/>
              </a:rPr>
              <a:t>ς</a:t>
            </a:r>
            <a:r>
              <a:rPr lang="en-US" sz="1600" b="0" i="0" u="none" strike="noStrike" dirty="0">
                <a:solidFill>
                  <a:srgbClr val="FFFFFF"/>
                </a:solidFill>
                <a:effectLst/>
              </a:rPr>
              <a:t> </a:t>
            </a:r>
            <a:r>
              <a:rPr lang="el-GR" sz="1600" b="0" i="0" u="none" strike="noStrike" dirty="0">
                <a:solidFill>
                  <a:srgbClr val="FFFFFF"/>
                </a:solidFill>
                <a:effectLst/>
              </a:rPr>
              <a:t>θα βάζει </a:t>
            </a:r>
            <a:r>
              <a:rPr lang="en-US" sz="1600" b="0" i="0" u="none" strike="noStrike" dirty="0" err="1">
                <a:solidFill>
                  <a:srgbClr val="FFFFFF"/>
                </a:solidFill>
                <a:effectLst/>
              </a:rPr>
              <a:t>σε</a:t>
            </a:r>
            <a:r>
              <a:rPr lang="en-US" sz="1600" b="0" i="0" u="none" strike="noStrike" dirty="0">
                <a:solidFill>
                  <a:srgbClr val="FFFFFF"/>
                </a:solidFill>
                <a:effectLst/>
              </a:rPr>
              <a:t> κ</a:t>
            </a:r>
            <a:r>
              <a:rPr lang="el-GR" sz="1600" b="0" i="0" u="none" strike="noStrike" dirty="0">
                <a:solidFill>
                  <a:srgbClr val="FFFFFF"/>
                </a:solidFill>
                <a:effectLst/>
              </a:rPr>
              <a:t>ά</a:t>
            </a:r>
            <a:r>
              <a:rPr lang="en-US" sz="1600" b="0" i="0" u="none" strike="noStrike" dirty="0" err="1">
                <a:solidFill>
                  <a:srgbClr val="FFFFFF"/>
                </a:solidFill>
                <a:effectLst/>
              </a:rPr>
              <a:t>θε</a:t>
            </a:r>
            <a:r>
              <a:rPr lang="en-US" sz="1600" b="0" i="0" u="none" strike="noStrike" dirty="0">
                <a:solidFill>
                  <a:srgbClr val="FFFFFF"/>
                </a:solidFill>
                <a:effectLst/>
              </a:rPr>
              <a:t> π</a:t>
            </a:r>
            <a:r>
              <a:rPr lang="el-GR" sz="1600" b="0" i="0" u="none" strike="noStrike" dirty="0">
                <a:solidFill>
                  <a:srgbClr val="FFFFFF"/>
                </a:solidFill>
                <a:effectLst/>
              </a:rPr>
              <a:t>έ</a:t>
            </a:r>
            <a:r>
              <a:rPr lang="en-US" sz="1600" b="0" i="0" u="none" strike="noStrike" dirty="0">
                <a:solidFill>
                  <a:srgbClr val="FFFFFF"/>
                </a:solidFill>
                <a:effectLst/>
              </a:rPr>
              <a:t>ρα</a:t>
            </a:r>
            <a:r>
              <a:rPr lang="en-US" sz="1600" b="0" i="0" u="none" strike="noStrike" dirty="0" err="1">
                <a:solidFill>
                  <a:srgbClr val="FFFFFF"/>
                </a:solidFill>
                <a:effectLst/>
              </a:rPr>
              <a:t>σμ</a:t>
            </a:r>
            <a:r>
              <a:rPr lang="en-US" sz="1600" b="0" i="0" u="none" strike="noStrike" dirty="0">
                <a:solidFill>
                  <a:srgbClr val="FFFFFF"/>
                </a:solidFill>
                <a:effectLst/>
              </a:rPr>
              <a:t>α του πιν</a:t>
            </a:r>
            <a:r>
              <a:rPr lang="el-GR" sz="1600" b="0" i="0" u="none" strike="noStrike" dirty="0">
                <a:solidFill>
                  <a:srgbClr val="FFFFFF"/>
                </a:solidFill>
                <a:effectLst/>
              </a:rPr>
              <a:t>έ</a:t>
            </a:r>
            <a:r>
              <a:rPr lang="en-US" sz="1600" b="0" i="0" u="none" strike="noStrike" dirty="0" err="1">
                <a:solidFill>
                  <a:srgbClr val="FFFFFF"/>
                </a:solidFill>
                <a:effectLst/>
              </a:rPr>
              <a:t>λου</a:t>
            </a:r>
            <a:r>
              <a:rPr lang="en-US" sz="1600" b="0" i="0" u="none" strike="noStrike" dirty="0">
                <a:solidFill>
                  <a:srgbClr val="FFFFFF"/>
                </a:solidFill>
                <a:effectLst/>
              </a:rPr>
              <a:t>. </a:t>
            </a:r>
            <a:r>
              <a:rPr lang="en-US" sz="1600" b="0" i="0" u="none" strike="noStrike" dirty="0" err="1">
                <a:solidFill>
                  <a:srgbClr val="FFFFFF"/>
                </a:solidFill>
                <a:effectLst/>
              </a:rPr>
              <a:t>Γι</a:t>
            </a:r>
            <a:r>
              <a:rPr lang="en-US" sz="1600" b="0" i="0" u="none" strike="noStrike" dirty="0">
                <a:solidFill>
                  <a:srgbClr val="FFFFFF"/>
                </a:solidFill>
                <a:effectLst/>
              </a:rPr>
              <a:t>α πα</a:t>
            </a:r>
            <a:r>
              <a:rPr lang="el-GR" sz="1600" b="0" i="0" u="none" strike="noStrike" dirty="0" err="1">
                <a:solidFill>
                  <a:srgbClr val="FFFFFF"/>
                </a:solidFill>
                <a:effectLst/>
              </a:rPr>
              <a:t>ρά</a:t>
            </a:r>
            <a:r>
              <a:rPr lang="en-US" sz="1600" b="0" i="0" u="none" strike="noStrike" dirty="0">
                <a:solidFill>
                  <a:srgbClr val="FFFFFF"/>
                </a:solidFill>
                <a:effectLst/>
              </a:rPr>
              <a:t>δειγμα </a:t>
            </a:r>
            <a:r>
              <a:rPr lang="en-US" sz="1600" b="0" i="0" u="none" strike="noStrike" dirty="0" err="1">
                <a:solidFill>
                  <a:srgbClr val="FFFFFF"/>
                </a:solidFill>
                <a:effectLst/>
              </a:rPr>
              <a:t>σε</a:t>
            </a:r>
            <a:r>
              <a:rPr lang="el-GR" sz="1600" b="0" i="0" u="none" strike="noStrike" dirty="0">
                <a:solidFill>
                  <a:srgbClr val="FFFFFF"/>
                </a:solidFill>
                <a:effectLst/>
              </a:rPr>
              <a:t> τιμή πυκνότητας </a:t>
            </a:r>
            <a:r>
              <a:rPr lang="en-US" sz="1600" b="0" i="0" u="none" strike="noStrike" dirty="0">
                <a:solidFill>
                  <a:srgbClr val="FFFFFF"/>
                </a:solidFill>
                <a:effectLst/>
              </a:rPr>
              <a:t>1 θα</a:t>
            </a:r>
            <a:r>
              <a:rPr lang="el-GR" sz="1600" b="0" i="0" u="none" strike="noStrike" dirty="0">
                <a:solidFill>
                  <a:srgbClr val="FFFFFF"/>
                </a:solidFill>
                <a:effectLst/>
              </a:rPr>
              <a:t> </a:t>
            </a:r>
            <a:r>
              <a:rPr lang="el-GR" sz="1600" b="0" i="0" u="none" strike="noStrike" dirty="0" err="1">
                <a:solidFill>
                  <a:srgbClr val="FFFFFF"/>
                </a:solidFill>
                <a:effectLst/>
              </a:rPr>
              <a:t>βγά</a:t>
            </a:r>
            <a:r>
              <a:rPr lang="en-US" sz="1600" b="0" i="0" u="none" strike="noStrike" dirty="0" err="1">
                <a:solidFill>
                  <a:srgbClr val="FFFFFF"/>
                </a:solidFill>
                <a:effectLst/>
              </a:rPr>
              <a:t>ζει</a:t>
            </a:r>
            <a:r>
              <a:rPr lang="en-US" sz="1600" b="0" i="0" u="none" strike="noStrike" dirty="0">
                <a:solidFill>
                  <a:srgbClr val="FFFFFF"/>
                </a:solidFill>
                <a:effectLst/>
              </a:rPr>
              <a:t> </a:t>
            </a:r>
            <a:r>
              <a:rPr lang="el-GR" sz="1600" b="0" i="0" u="none" strike="noStrike" dirty="0">
                <a:solidFill>
                  <a:srgbClr val="FFFFFF"/>
                </a:solidFill>
                <a:effectLst/>
              </a:rPr>
              <a:t>έ</a:t>
            </a:r>
            <a:r>
              <a:rPr lang="en-US" sz="1600" b="0" i="0" u="none" strike="noStrike" dirty="0">
                <a:solidFill>
                  <a:srgbClr val="FFFFFF"/>
                </a:solidFill>
                <a:effectLst/>
              </a:rPr>
              <a:t>να δ</a:t>
            </a:r>
            <a:r>
              <a:rPr lang="el-GR" sz="1600" b="0" i="0" u="none" strike="noStrike" dirty="0">
                <a:solidFill>
                  <a:srgbClr val="FFFFFF"/>
                </a:solidFill>
                <a:effectLst/>
              </a:rPr>
              <a:t>έ</a:t>
            </a:r>
            <a:r>
              <a:rPr lang="en-US" sz="1600" b="0" i="0" u="none" strike="noStrike" dirty="0" err="1">
                <a:solidFill>
                  <a:srgbClr val="FFFFFF"/>
                </a:solidFill>
                <a:effectLst/>
              </a:rPr>
              <a:t>ντρο</a:t>
            </a:r>
            <a:r>
              <a:rPr lang="el-GR" sz="1600" b="0" i="0" u="none" strike="noStrike" dirty="0">
                <a:solidFill>
                  <a:srgbClr val="FFFFFF"/>
                </a:solidFill>
                <a:effectLst/>
              </a:rPr>
              <a:t>, </a:t>
            </a:r>
            <a:r>
              <a:rPr lang="en-US" sz="1600" b="0" i="0" u="none" strike="noStrike" dirty="0" err="1">
                <a:solidFill>
                  <a:srgbClr val="FFFFFF"/>
                </a:solidFill>
                <a:effectLst/>
              </a:rPr>
              <a:t>εν</a:t>
            </a:r>
            <a:r>
              <a:rPr lang="el-GR" sz="1600" b="0" i="0" u="none" strike="noStrike" dirty="0">
                <a:solidFill>
                  <a:srgbClr val="FFFFFF"/>
                </a:solidFill>
                <a:effectLst/>
              </a:rPr>
              <a:t>ώ</a:t>
            </a:r>
            <a:r>
              <a:rPr lang="en-US" sz="1600" b="0" i="0" u="none" strike="noStrike" dirty="0">
                <a:solidFill>
                  <a:srgbClr val="FFFFFF"/>
                </a:solidFill>
                <a:effectLst/>
              </a:rPr>
              <a:t> </a:t>
            </a:r>
            <a:r>
              <a:rPr lang="en-US" sz="1600" b="0" i="0" u="none" strike="noStrike" dirty="0" err="1">
                <a:solidFill>
                  <a:srgbClr val="FFFFFF"/>
                </a:solidFill>
                <a:effectLst/>
              </a:rPr>
              <a:t>σε</a:t>
            </a:r>
            <a:r>
              <a:rPr lang="en-US" sz="1600" b="0" i="0" u="none" strike="noStrike" dirty="0">
                <a:solidFill>
                  <a:srgbClr val="FFFFFF"/>
                </a:solidFill>
                <a:effectLst/>
              </a:rPr>
              <a:t> 20 </a:t>
            </a:r>
            <a:r>
              <a:rPr lang="el-GR" sz="1600" b="0" i="0" u="none" strike="noStrike" dirty="0">
                <a:solidFill>
                  <a:srgbClr val="FFFFFF"/>
                </a:solidFill>
                <a:effectLst/>
              </a:rPr>
              <a:t>θα βγάζει </a:t>
            </a:r>
            <a:r>
              <a:rPr lang="en-US" sz="1600" b="0" i="0" u="none" strike="noStrike" dirty="0">
                <a:solidFill>
                  <a:srgbClr val="FFFFFF"/>
                </a:solidFill>
                <a:effectLst/>
              </a:rPr>
              <a:t>ε</a:t>
            </a:r>
            <a:r>
              <a:rPr lang="el-GR" sz="1600" b="0" i="0" u="none" strike="noStrike" dirty="0">
                <a:solidFill>
                  <a:srgbClr val="FFFFFF"/>
                </a:solidFill>
                <a:effectLst/>
              </a:rPr>
              <a:t>ί</a:t>
            </a:r>
            <a:r>
              <a:rPr lang="en-US" sz="1600" b="0" i="0" u="none" strike="noStrike" dirty="0" err="1">
                <a:solidFill>
                  <a:srgbClr val="FFFFFF"/>
                </a:solidFill>
                <a:effectLst/>
              </a:rPr>
              <a:t>κοσι</a:t>
            </a:r>
            <a:r>
              <a:rPr lang="en-US" sz="1600" b="0" i="0" u="none" strike="noStrike" dirty="0">
                <a:solidFill>
                  <a:srgbClr val="FFFFFF"/>
                </a:solidFill>
                <a:effectLst/>
              </a:rPr>
              <a:t>. Δ</a:t>
            </a:r>
            <a:r>
              <a:rPr lang="el-GR" sz="1600" b="0" i="0" u="none" strike="noStrike" dirty="0">
                <a:solidFill>
                  <a:srgbClr val="FFFFFF"/>
                </a:solidFill>
                <a:effectLst/>
              </a:rPr>
              <a:t>ε</a:t>
            </a:r>
            <a:r>
              <a:rPr lang="en-US" sz="1600" b="0" i="0" u="none" strike="noStrike" dirty="0">
                <a:solidFill>
                  <a:srgbClr val="FFFFFF"/>
                </a:solidFill>
                <a:effectLst/>
              </a:rPr>
              <a:t>ν ε</a:t>
            </a:r>
            <a:r>
              <a:rPr lang="el-GR" sz="1600" b="0" i="0" u="none" strike="noStrike" dirty="0">
                <a:solidFill>
                  <a:srgbClr val="FFFFFF"/>
                </a:solidFill>
                <a:effectLst/>
              </a:rPr>
              <a:t>ί</a:t>
            </a:r>
            <a:r>
              <a:rPr lang="en-US" sz="1600" b="0" i="0" u="none" strike="noStrike" dirty="0">
                <a:solidFill>
                  <a:srgbClr val="FFFFFF"/>
                </a:solidFill>
                <a:effectLst/>
              </a:rPr>
              <a:t>ναι </a:t>
            </a:r>
            <a:r>
              <a:rPr lang="el-GR" sz="1600" b="0" i="0" u="none" strike="noStrike" dirty="0">
                <a:solidFill>
                  <a:srgbClr val="FFFFFF"/>
                </a:solidFill>
                <a:effectLst/>
              </a:rPr>
              <a:t>έ</a:t>
            </a:r>
            <a:r>
              <a:rPr lang="en-US" sz="1600" b="0" i="0" u="none" strike="noStrike" dirty="0" err="1">
                <a:solidFill>
                  <a:srgbClr val="FFFFFF"/>
                </a:solidFill>
                <a:effectLst/>
              </a:rPr>
              <a:t>τσι</a:t>
            </a:r>
            <a:r>
              <a:rPr lang="en-US" sz="1600" b="0" i="0" u="none" strike="noStrike" dirty="0">
                <a:solidFill>
                  <a:srgbClr val="FFFFFF"/>
                </a:solidFill>
                <a:effectLst/>
              </a:rPr>
              <a:t> α</a:t>
            </a:r>
            <a:r>
              <a:rPr lang="en-US" sz="1600" b="0" i="0" u="none" strike="noStrike" dirty="0" err="1">
                <a:solidFill>
                  <a:srgbClr val="FFFFFF"/>
                </a:solidFill>
                <a:effectLst/>
              </a:rPr>
              <a:t>κρι</a:t>
            </a:r>
            <a:r>
              <a:rPr lang="en-US" sz="1600" b="0" i="0" u="none" strike="noStrike" dirty="0">
                <a:solidFill>
                  <a:srgbClr val="FFFFFF"/>
                </a:solidFill>
                <a:effectLst/>
              </a:rPr>
              <a:t>β</a:t>
            </a:r>
            <a:r>
              <a:rPr lang="el-GR" sz="1600" b="0" i="0" u="none" strike="noStrike" dirty="0">
                <a:solidFill>
                  <a:srgbClr val="FFFFFF"/>
                </a:solidFill>
                <a:effectLst/>
              </a:rPr>
              <a:t>ώ</a:t>
            </a:r>
            <a:r>
              <a:rPr lang="en-US" sz="1600" b="0" i="0" u="none" strike="noStrike" dirty="0">
                <a:solidFill>
                  <a:srgbClr val="FFFFFF"/>
                </a:solidFill>
                <a:effectLst/>
              </a:rPr>
              <a:t>ς</a:t>
            </a:r>
            <a:r>
              <a:rPr lang="el-GR" sz="1600" b="0" i="0" u="none" strike="noStrike" dirty="0">
                <a:solidFill>
                  <a:srgbClr val="FFFFFF"/>
                </a:solidFill>
                <a:effectLst/>
              </a:rPr>
              <a:t>,</a:t>
            </a:r>
            <a:r>
              <a:rPr lang="en-US" sz="1600" b="0" i="0" u="none" strike="noStrike" dirty="0">
                <a:solidFill>
                  <a:srgbClr val="FFFFFF"/>
                </a:solidFill>
                <a:effectLst/>
              </a:rPr>
              <a:t> αλ</a:t>
            </a:r>
            <a:r>
              <a:rPr lang="el-GR" sz="1600" b="0" i="0" u="none" strike="noStrike" dirty="0" err="1">
                <a:solidFill>
                  <a:srgbClr val="FFFFFF"/>
                </a:solidFill>
                <a:effectLst/>
              </a:rPr>
              <a:t>λά</a:t>
            </a:r>
            <a:r>
              <a:rPr lang="en-US" sz="1600" b="0" i="0" u="none" strike="noStrike" dirty="0">
                <a:solidFill>
                  <a:srgbClr val="FFFFFF"/>
                </a:solidFill>
                <a:effectLst/>
              </a:rPr>
              <a:t> η </a:t>
            </a:r>
            <a:r>
              <a:rPr lang="en-US" sz="1600" b="0" i="0" u="none" strike="noStrike" dirty="0" err="1">
                <a:solidFill>
                  <a:srgbClr val="FFFFFF"/>
                </a:solidFill>
                <a:effectLst/>
              </a:rPr>
              <a:t>λογικ</a:t>
            </a:r>
            <a:r>
              <a:rPr lang="el-GR" sz="1600" b="0" i="0" u="none" strike="noStrike" dirty="0">
                <a:solidFill>
                  <a:srgbClr val="FFFFFF"/>
                </a:solidFill>
                <a:effectLst/>
              </a:rPr>
              <a:t>ή</a:t>
            </a:r>
            <a:r>
              <a:rPr lang="en-US" sz="1600" b="0" i="0" u="none" strike="noStrike" dirty="0">
                <a:solidFill>
                  <a:srgbClr val="FFFFFF"/>
                </a:solidFill>
                <a:effectLst/>
              </a:rPr>
              <a:t> ε</a:t>
            </a:r>
            <a:r>
              <a:rPr lang="el-GR" sz="1600" b="0" i="0" u="none" strike="noStrike" dirty="0">
                <a:solidFill>
                  <a:srgbClr val="FFFFFF"/>
                </a:solidFill>
                <a:effectLst/>
              </a:rPr>
              <a:t>ί</a:t>
            </a:r>
            <a:r>
              <a:rPr lang="en-US" sz="1600" b="0" i="0" u="none" strike="noStrike" dirty="0">
                <a:solidFill>
                  <a:srgbClr val="FFFFFF"/>
                </a:solidFill>
                <a:effectLst/>
              </a:rPr>
              <a:t>να</a:t>
            </a:r>
            <a:r>
              <a:rPr lang="el-GR" sz="1600" b="0" i="0" u="none" strike="noStrike" dirty="0">
                <a:solidFill>
                  <a:srgbClr val="FFFFFF"/>
                </a:solidFill>
                <a:effectLst/>
              </a:rPr>
              <a:t>ι αυτή. Μεγαλύτερη </a:t>
            </a:r>
            <a:r>
              <a:rPr lang="en-US" sz="1600" b="0" i="0" u="none" strike="noStrike" dirty="0" err="1">
                <a:solidFill>
                  <a:srgbClr val="FFFFFF"/>
                </a:solidFill>
                <a:effectLst/>
              </a:rPr>
              <a:t>τιμ</a:t>
            </a:r>
            <a:r>
              <a:rPr lang="el-GR" sz="1600" b="0" i="0" u="none" strike="noStrike" dirty="0">
                <a:solidFill>
                  <a:srgbClr val="FFFFFF"/>
                </a:solidFill>
                <a:effectLst/>
              </a:rPr>
              <a:t>ή</a:t>
            </a:r>
            <a:r>
              <a:rPr lang="en-US" sz="1600" b="0" i="0" u="none" strike="noStrike" dirty="0">
                <a:solidFill>
                  <a:srgbClr val="FFFFFF"/>
                </a:solidFill>
                <a:effectLst/>
              </a:rPr>
              <a:t> π</a:t>
            </a:r>
            <a:r>
              <a:rPr lang="en-US" sz="1600" b="0" i="0" u="none" strike="noStrike" dirty="0" err="1">
                <a:solidFill>
                  <a:srgbClr val="FFFFFF"/>
                </a:solidFill>
                <a:effectLst/>
              </a:rPr>
              <a:t>υκν</a:t>
            </a:r>
            <a:r>
              <a:rPr lang="el-GR" sz="1600" b="0" i="0" u="none" strike="noStrike" dirty="0">
                <a:solidFill>
                  <a:srgbClr val="FFFFFF"/>
                </a:solidFill>
                <a:effectLst/>
              </a:rPr>
              <a:t>ό</a:t>
            </a:r>
            <a:r>
              <a:rPr lang="en-US" sz="1600" b="0" i="0" u="none" strike="noStrike" dirty="0" err="1">
                <a:solidFill>
                  <a:srgbClr val="FFFFFF"/>
                </a:solidFill>
                <a:effectLst/>
              </a:rPr>
              <a:t>τητ</a:t>
            </a:r>
            <a:r>
              <a:rPr lang="en-US" sz="1600" b="0" i="0" u="none" strike="noStrike" dirty="0">
                <a:solidFill>
                  <a:srgbClr val="FFFFFF"/>
                </a:solidFill>
                <a:effectLst/>
              </a:rPr>
              <a:t>ας</a:t>
            </a:r>
            <a:r>
              <a:rPr lang="el-GR" sz="1600" b="0" i="0" u="none" strike="noStrike" dirty="0">
                <a:solidFill>
                  <a:srgbClr val="FFFFFF"/>
                </a:solidFill>
                <a:effectLst/>
              </a:rPr>
              <a:t> </a:t>
            </a:r>
            <a:r>
              <a:rPr lang="en-US" sz="1600" b="0" i="0" u="none" strike="noStrike" dirty="0" err="1">
                <a:solidFill>
                  <a:srgbClr val="FFFFFF"/>
                </a:solidFill>
                <a:effectLst/>
              </a:rPr>
              <a:t>σημ</a:t>
            </a:r>
            <a:r>
              <a:rPr lang="en-US" sz="1600" b="0" i="0" u="none" strike="noStrike" dirty="0">
                <a:solidFill>
                  <a:srgbClr val="FFFFFF"/>
                </a:solidFill>
                <a:effectLst/>
              </a:rPr>
              <a:t>α</a:t>
            </a:r>
            <a:r>
              <a:rPr lang="el-GR" sz="1600" b="0" i="0" u="none" strike="noStrike" dirty="0">
                <a:solidFill>
                  <a:srgbClr val="FFFFFF"/>
                </a:solidFill>
                <a:effectLst/>
              </a:rPr>
              <a:t>ί</a:t>
            </a:r>
            <a:r>
              <a:rPr lang="en-US" sz="1600" b="0" i="0" u="none" strike="noStrike" dirty="0" err="1">
                <a:solidFill>
                  <a:srgbClr val="FFFFFF"/>
                </a:solidFill>
                <a:effectLst/>
              </a:rPr>
              <a:t>νει</a:t>
            </a:r>
            <a:r>
              <a:rPr lang="el-GR" sz="1600" b="0" i="0" u="none" strike="noStrike" dirty="0">
                <a:solidFill>
                  <a:srgbClr val="FFFFFF"/>
                </a:solidFill>
                <a:effectLst/>
              </a:rPr>
              <a:t> </a:t>
            </a:r>
            <a:r>
              <a:rPr lang="en-US" sz="1600" b="0" i="0" u="none" strike="noStrike" dirty="0" err="1">
                <a:solidFill>
                  <a:srgbClr val="FFFFFF"/>
                </a:solidFill>
                <a:effectLst/>
              </a:rPr>
              <a:t>μεγ</a:t>
            </a:r>
            <a:r>
              <a:rPr lang="en-US" sz="1600" b="0" i="0" u="none" strike="noStrike" dirty="0">
                <a:solidFill>
                  <a:srgbClr val="FFFFFF"/>
                </a:solidFill>
                <a:effectLst/>
              </a:rPr>
              <a:t>αλ</a:t>
            </a:r>
            <a:r>
              <a:rPr lang="el-GR" sz="1600" b="0" i="0" u="none" strike="noStrike" dirty="0">
                <a:solidFill>
                  <a:srgbClr val="FFFFFF"/>
                </a:solidFill>
                <a:effectLst/>
              </a:rPr>
              <a:t>ύ</a:t>
            </a:r>
            <a:r>
              <a:rPr lang="en-US" sz="1600" b="0" i="0" u="none" strike="noStrike" dirty="0" err="1">
                <a:solidFill>
                  <a:srgbClr val="FFFFFF"/>
                </a:solidFill>
                <a:effectLst/>
              </a:rPr>
              <a:t>τερο</a:t>
            </a:r>
            <a:r>
              <a:rPr lang="en-US" sz="1600" b="0" i="0" u="none" strike="noStrike" dirty="0">
                <a:solidFill>
                  <a:srgbClr val="FFFFFF"/>
                </a:solidFill>
                <a:effectLst/>
              </a:rPr>
              <a:t> πλ</a:t>
            </a:r>
            <a:r>
              <a:rPr lang="el-GR" sz="1600" b="0" i="0" u="none" strike="noStrike" dirty="0">
                <a:solidFill>
                  <a:srgbClr val="FFFFFF"/>
                </a:solidFill>
                <a:effectLst/>
              </a:rPr>
              <a:t>ή</a:t>
            </a:r>
            <a:r>
              <a:rPr lang="en-US" sz="1600" b="0" i="0" u="none" strike="noStrike" dirty="0" err="1">
                <a:solidFill>
                  <a:srgbClr val="FFFFFF"/>
                </a:solidFill>
                <a:effectLst/>
              </a:rPr>
              <a:t>θος</a:t>
            </a:r>
            <a:r>
              <a:rPr lang="en-US" sz="1600" b="0" i="0" u="none" strike="noStrike" dirty="0">
                <a:solidFill>
                  <a:srgbClr val="FFFFFF"/>
                </a:solidFill>
                <a:effectLst/>
              </a:rPr>
              <a:t> δ</a:t>
            </a:r>
            <a:r>
              <a:rPr lang="el-GR" sz="1600" b="0" i="0" u="none" strike="noStrike" dirty="0">
                <a:solidFill>
                  <a:srgbClr val="FFFFFF"/>
                </a:solidFill>
                <a:effectLst/>
              </a:rPr>
              <a:t>έ</a:t>
            </a:r>
            <a:r>
              <a:rPr lang="en-US" sz="1600" b="0" i="0" u="none" strike="noStrike" dirty="0" err="1">
                <a:solidFill>
                  <a:srgbClr val="FFFFFF"/>
                </a:solidFill>
                <a:effectLst/>
              </a:rPr>
              <a:t>ντρων</a:t>
            </a:r>
            <a:r>
              <a:rPr lang="en-US" sz="1600" b="0" i="0" u="none" strike="noStrike" dirty="0">
                <a:solidFill>
                  <a:srgbClr val="FFFFFF"/>
                </a:solidFill>
                <a:effectLst/>
              </a:rPr>
              <a:t> σ</a:t>
            </a:r>
            <a:r>
              <a:rPr lang="el-GR" sz="1600" b="0" i="0" u="none" strike="noStrike" dirty="0">
                <a:solidFill>
                  <a:srgbClr val="FFFFFF"/>
                </a:solidFill>
                <a:effectLst/>
              </a:rPr>
              <a:t>ε μια πιτσιλιά</a:t>
            </a:r>
            <a:r>
              <a:rPr lang="en-US" sz="1600" b="0" i="0" u="none" strike="noStrike" dirty="0">
                <a:solidFill>
                  <a:srgbClr val="FFFFFF"/>
                </a:solidFill>
                <a:effectLst/>
              </a:rPr>
              <a:t> π</a:t>
            </a:r>
            <a:r>
              <a:rPr lang="en-US" sz="1600" b="0" i="0" u="none" strike="noStrike" dirty="0" err="1">
                <a:solidFill>
                  <a:srgbClr val="FFFFFF"/>
                </a:solidFill>
                <a:effectLst/>
              </a:rPr>
              <a:t>ιν</a:t>
            </a:r>
            <a:r>
              <a:rPr lang="el-GR" sz="1600" b="0" i="0" u="none" strike="noStrike" dirty="0">
                <a:solidFill>
                  <a:srgbClr val="FFFFFF"/>
                </a:solidFill>
                <a:effectLst/>
              </a:rPr>
              <a:t>έ</a:t>
            </a:r>
            <a:r>
              <a:rPr lang="en-US" sz="1600" b="0" i="0" u="none" strike="noStrike" dirty="0" err="1">
                <a:solidFill>
                  <a:srgbClr val="FFFFFF"/>
                </a:solidFill>
                <a:effectLst/>
              </a:rPr>
              <a:t>λου</a:t>
            </a:r>
            <a:r>
              <a:rPr lang="en-US" sz="1600" b="0" i="0" u="none" strike="noStrike" dirty="0">
                <a:solidFill>
                  <a:srgbClr val="FFFFFF"/>
                </a:solidFill>
                <a:effectLst/>
              </a:rPr>
              <a:t>.</a:t>
            </a:r>
            <a:r>
              <a:rPr lang="el-GR" sz="1600" b="0" i="0" u="none" strike="noStrike" dirty="0">
                <a:solidFill>
                  <a:srgbClr val="FFFFFF"/>
                </a:solidFill>
                <a:effectLst/>
              </a:rPr>
              <a:t> Ό</a:t>
            </a:r>
            <a:r>
              <a:rPr lang="en-US" sz="1600" b="0" i="0" u="none" strike="noStrike" dirty="0" err="1">
                <a:solidFill>
                  <a:srgbClr val="FFFFFF"/>
                </a:solidFill>
                <a:effectLst/>
              </a:rPr>
              <a:t>μως</a:t>
            </a:r>
            <a:r>
              <a:rPr lang="en-US" sz="1600" b="0" i="0" u="none" strike="noStrike" dirty="0">
                <a:solidFill>
                  <a:srgbClr val="FFFFFF"/>
                </a:solidFill>
                <a:effectLst/>
              </a:rPr>
              <a:t> κ</a:t>
            </a:r>
            <a:r>
              <a:rPr lang="el-GR" sz="1600" b="0" i="0" u="none" strike="noStrike" dirty="0">
                <a:solidFill>
                  <a:srgbClr val="FFFFFF"/>
                </a:solidFill>
                <a:effectLst/>
              </a:rPr>
              <a:t>ά</a:t>
            </a:r>
            <a:r>
              <a:rPr lang="en-US" sz="1600" b="0" i="0" u="none" strike="noStrike" dirty="0" err="1">
                <a:solidFill>
                  <a:srgbClr val="FFFFFF"/>
                </a:solidFill>
                <a:effectLst/>
              </a:rPr>
              <a:t>τι</a:t>
            </a:r>
            <a:r>
              <a:rPr lang="en-US" sz="1600" b="0" i="0" u="none" strike="noStrike" dirty="0">
                <a:solidFill>
                  <a:srgbClr val="FFFFFF"/>
                </a:solidFill>
                <a:effectLst/>
              </a:rPr>
              <a:t> π</a:t>
            </a:r>
            <a:r>
              <a:rPr lang="en-US" sz="1600" b="0" i="0" u="none" strike="noStrike" dirty="0" err="1">
                <a:solidFill>
                  <a:srgbClr val="FFFFFF"/>
                </a:solidFill>
                <a:effectLst/>
              </a:rPr>
              <a:t>ολ</a:t>
            </a:r>
            <a:r>
              <a:rPr lang="el-GR" sz="1600" b="0" i="0" u="none" strike="noStrike" dirty="0">
                <a:solidFill>
                  <a:srgbClr val="FFFFFF"/>
                </a:solidFill>
                <a:effectLst/>
              </a:rPr>
              <a:t>ύ</a:t>
            </a:r>
            <a:r>
              <a:rPr lang="en-US" sz="1600" b="0" i="0" u="none" strike="noStrike" dirty="0">
                <a:solidFill>
                  <a:srgbClr val="FFFFFF"/>
                </a:solidFill>
                <a:effectLst/>
              </a:rPr>
              <a:t> </a:t>
            </a:r>
            <a:r>
              <a:rPr lang="en-US" sz="1600" b="0" i="0" u="none" strike="noStrike" dirty="0" err="1">
                <a:solidFill>
                  <a:srgbClr val="FFFFFF"/>
                </a:solidFill>
                <a:effectLst/>
              </a:rPr>
              <a:t>σημ</a:t>
            </a:r>
            <a:r>
              <a:rPr lang="en-US" sz="1600" b="0" i="0" u="none" strike="noStrike" dirty="0">
                <a:solidFill>
                  <a:srgbClr val="FFFFFF"/>
                </a:solidFill>
                <a:effectLst/>
              </a:rPr>
              <a:t>αντικ</a:t>
            </a:r>
            <a:r>
              <a:rPr lang="el-GR" sz="1600" b="0" i="0" u="none" strike="noStrike" dirty="0">
                <a:solidFill>
                  <a:srgbClr val="FFFFFF"/>
                </a:solidFill>
                <a:effectLst/>
              </a:rPr>
              <a:t>ό. Τ</a:t>
            </a:r>
            <a:r>
              <a:rPr lang="en-US" sz="1600" b="0" i="0" u="none" strike="noStrike" dirty="0">
                <a:solidFill>
                  <a:srgbClr val="FFFFFF"/>
                </a:solidFill>
                <a:effectLst/>
              </a:rPr>
              <a:t>α δ</a:t>
            </a:r>
            <a:r>
              <a:rPr lang="el-GR" sz="1600" b="0" i="0" u="none" strike="noStrike" dirty="0">
                <a:solidFill>
                  <a:srgbClr val="FFFFFF"/>
                </a:solidFill>
                <a:effectLst/>
              </a:rPr>
              <a:t>έ</a:t>
            </a:r>
            <a:r>
              <a:rPr lang="en-US" sz="1600" b="0" i="0" u="none" strike="noStrike" dirty="0" err="1">
                <a:solidFill>
                  <a:srgbClr val="FFFFFF"/>
                </a:solidFill>
                <a:effectLst/>
              </a:rPr>
              <a:t>ντρ</a:t>
            </a:r>
            <a:r>
              <a:rPr lang="en-US" sz="1600" b="0" i="0" u="none" strike="noStrike" dirty="0">
                <a:solidFill>
                  <a:srgbClr val="FFFFFF"/>
                </a:solidFill>
                <a:effectLst/>
              </a:rPr>
              <a:t>α με πιν</a:t>
            </a:r>
            <a:r>
              <a:rPr lang="el-GR" sz="1600" b="0" i="0" u="none" strike="noStrike" dirty="0">
                <a:solidFill>
                  <a:srgbClr val="FFFFFF"/>
                </a:solidFill>
                <a:effectLst/>
              </a:rPr>
              <a:t>έ</a:t>
            </a:r>
            <a:r>
              <a:rPr lang="en-US" sz="1600" b="0" i="0" u="none" strike="noStrike" dirty="0">
                <a:solidFill>
                  <a:srgbClr val="FFFFFF"/>
                </a:solidFill>
                <a:effectLst/>
              </a:rPr>
              <a:t>λο δ</a:t>
            </a:r>
            <a:r>
              <a:rPr lang="el-GR" sz="1600" b="0" i="0" u="none" strike="noStrike" dirty="0">
                <a:solidFill>
                  <a:srgbClr val="FFFFFF"/>
                </a:solidFill>
                <a:effectLst/>
              </a:rPr>
              <a:t>ε</a:t>
            </a:r>
            <a:r>
              <a:rPr lang="en-US" sz="1600" b="0" i="0" u="none" strike="noStrike" dirty="0">
                <a:solidFill>
                  <a:srgbClr val="FFFFFF"/>
                </a:solidFill>
                <a:effectLst/>
              </a:rPr>
              <a:t>ν υπ</a:t>
            </a:r>
            <a:r>
              <a:rPr lang="en-US" sz="1600" b="0" i="0" u="none" strike="noStrike" dirty="0" err="1">
                <a:solidFill>
                  <a:srgbClr val="FFFFFF"/>
                </a:solidFill>
                <a:effectLst/>
              </a:rPr>
              <a:t>οστηρ</a:t>
            </a:r>
            <a:r>
              <a:rPr lang="el-GR" sz="1600" b="0" i="0" u="none" strike="noStrike" dirty="0">
                <a:solidFill>
                  <a:srgbClr val="FFFFFF"/>
                </a:solidFill>
                <a:effectLst/>
              </a:rPr>
              <a:t>ί</a:t>
            </a:r>
            <a:r>
              <a:rPr lang="en-US" sz="1600" b="0" i="0" u="none" strike="noStrike" dirty="0" err="1">
                <a:solidFill>
                  <a:srgbClr val="FFFFFF"/>
                </a:solidFill>
                <a:effectLst/>
              </a:rPr>
              <a:t>ζουν</a:t>
            </a:r>
            <a:r>
              <a:rPr lang="en-US" sz="1600" b="0" i="0" u="none" strike="noStrike" dirty="0">
                <a:solidFill>
                  <a:srgbClr val="FFFFFF"/>
                </a:solidFill>
                <a:effectLst/>
              </a:rPr>
              <a:t>  mesh collider. Mesh collider ε</a:t>
            </a:r>
            <a:r>
              <a:rPr lang="el-GR" sz="1600" b="0" i="0" u="none" strike="noStrike" dirty="0">
                <a:solidFill>
                  <a:srgbClr val="FFFFFF"/>
                </a:solidFill>
                <a:effectLst/>
              </a:rPr>
              <a:t>ί</a:t>
            </a:r>
            <a:r>
              <a:rPr lang="en-US" sz="1600" b="0" i="0" u="none" strike="noStrike" dirty="0">
                <a:solidFill>
                  <a:srgbClr val="FFFFFF"/>
                </a:solidFill>
                <a:effectLst/>
              </a:rPr>
              <a:t>ναι collider</a:t>
            </a:r>
            <a:r>
              <a:rPr lang="el-GR" sz="1600" b="0" i="0" u="none" strike="noStrike" dirty="0">
                <a:solidFill>
                  <a:srgbClr val="FFFFFF"/>
                </a:solidFill>
                <a:effectLst/>
              </a:rPr>
              <a:t> </a:t>
            </a:r>
            <a:r>
              <a:rPr lang="en-US" sz="1600" b="0" i="0" u="none" strike="noStrike" dirty="0">
                <a:solidFill>
                  <a:srgbClr val="FFFFFF"/>
                </a:solidFill>
                <a:effectLst/>
              </a:rPr>
              <a:t>π</a:t>
            </a:r>
            <a:r>
              <a:rPr lang="en-US" sz="1600" b="0" i="0" u="none" strike="noStrike" dirty="0" err="1">
                <a:solidFill>
                  <a:srgbClr val="FFFFFF"/>
                </a:solidFill>
                <a:effectLst/>
              </a:rPr>
              <a:t>ου</a:t>
            </a:r>
            <a:r>
              <a:rPr lang="en-US" sz="1600" b="0" i="0" u="none" strike="noStrike" dirty="0">
                <a:solidFill>
                  <a:srgbClr val="FFFFFF"/>
                </a:solidFill>
                <a:effectLst/>
              </a:rPr>
              <a:t> </a:t>
            </a:r>
            <a:r>
              <a:rPr lang="el-GR" sz="1600" b="0" i="0" u="none" strike="noStrike" dirty="0">
                <a:solidFill>
                  <a:srgbClr val="FFFFFF"/>
                </a:solidFill>
                <a:effectLst/>
              </a:rPr>
              <a:t>έ</a:t>
            </a:r>
            <a:r>
              <a:rPr lang="en-US" sz="1600" b="0" i="0" u="none" strike="noStrike" dirty="0" err="1">
                <a:solidFill>
                  <a:srgbClr val="FFFFFF"/>
                </a:solidFill>
                <a:effectLst/>
              </a:rPr>
              <a:t>χει</a:t>
            </a:r>
            <a:r>
              <a:rPr lang="en-US" sz="1600" b="0" i="0" u="none" strike="noStrike" dirty="0">
                <a:solidFill>
                  <a:srgbClr val="FFFFFF"/>
                </a:solidFill>
                <a:effectLst/>
              </a:rPr>
              <a:t> </a:t>
            </a:r>
            <a:r>
              <a:rPr lang="en-US" sz="1600" b="0" i="0" u="none" strike="noStrike" dirty="0" err="1">
                <a:solidFill>
                  <a:srgbClr val="FFFFFF"/>
                </a:solidFill>
                <a:effectLst/>
              </a:rPr>
              <a:t>σχ</a:t>
            </a:r>
            <a:r>
              <a:rPr lang="el-GR" sz="1600" b="0" i="0" u="none" strike="noStrike" dirty="0">
                <a:solidFill>
                  <a:srgbClr val="FFFFFF"/>
                </a:solidFill>
                <a:effectLst/>
              </a:rPr>
              <a:t>ή</a:t>
            </a:r>
            <a:r>
              <a:rPr lang="en-US" sz="1600" b="0" i="0" u="none" strike="noStrike" dirty="0">
                <a:solidFill>
                  <a:srgbClr val="FFFFFF"/>
                </a:solidFill>
                <a:effectLst/>
              </a:rPr>
              <a:t>μα</a:t>
            </a:r>
            <a:r>
              <a:rPr lang="el-GR" sz="1600" b="0" i="0" u="none" strike="noStrike" dirty="0">
                <a:solidFill>
                  <a:srgbClr val="FFFFFF"/>
                </a:solidFill>
                <a:effectLst/>
              </a:rPr>
              <a:t> </a:t>
            </a:r>
            <a:r>
              <a:rPr lang="en-US" sz="1600" b="0" i="0" u="none" strike="noStrike" dirty="0" err="1">
                <a:solidFill>
                  <a:srgbClr val="FFFFFF"/>
                </a:solidFill>
                <a:effectLst/>
              </a:rPr>
              <a:t>του</a:t>
            </a:r>
            <a:r>
              <a:rPr lang="en-US" sz="1600" b="0" i="0" u="none" strike="noStrike" dirty="0">
                <a:solidFill>
                  <a:srgbClr val="FFFFFF"/>
                </a:solidFill>
                <a:effectLst/>
              </a:rPr>
              <a:t> </a:t>
            </a:r>
            <a:r>
              <a:rPr lang="el-GR" sz="1600" b="0" i="0" u="none" strike="noStrike" dirty="0">
                <a:solidFill>
                  <a:srgbClr val="FFFFFF"/>
                </a:solidFill>
                <a:effectLst/>
              </a:rPr>
              <a:t>ί</a:t>
            </a:r>
            <a:r>
              <a:rPr lang="en-US" sz="1600" b="0" i="0" u="none" strike="noStrike" dirty="0" err="1">
                <a:solidFill>
                  <a:srgbClr val="FFFFFF"/>
                </a:solidFill>
                <a:effectLst/>
              </a:rPr>
              <a:t>διου</a:t>
            </a:r>
            <a:r>
              <a:rPr lang="en-US" sz="1600" b="0" i="0" u="none" strike="noStrike" dirty="0">
                <a:solidFill>
                  <a:srgbClr val="FFFFFF"/>
                </a:solidFill>
                <a:effectLst/>
              </a:rPr>
              <a:t> </a:t>
            </a:r>
            <a:r>
              <a:rPr lang="en-US" sz="1600" b="0" i="0" u="none" strike="noStrike" dirty="0" err="1">
                <a:solidFill>
                  <a:srgbClr val="FFFFFF"/>
                </a:solidFill>
                <a:effectLst/>
              </a:rPr>
              <a:t>του</a:t>
            </a:r>
            <a:r>
              <a:rPr lang="en-US" sz="1600" b="0" i="0" u="none" strike="noStrike" dirty="0">
                <a:solidFill>
                  <a:srgbClr val="FFFFFF"/>
                </a:solidFill>
                <a:effectLst/>
              </a:rPr>
              <a:t> </a:t>
            </a:r>
            <a:r>
              <a:rPr lang="en-US" sz="1600" b="0" i="0" u="none" strike="noStrike" dirty="0" err="1">
                <a:solidFill>
                  <a:srgbClr val="FFFFFF"/>
                </a:solidFill>
                <a:effectLst/>
              </a:rPr>
              <a:t>μοντ</a:t>
            </a:r>
            <a:r>
              <a:rPr lang="el-GR" sz="1600" b="0" i="0" u="none" strike="noStrike" dirty="0">
                <a:solidFill>
                  <a:srgbClr val="FFFFFF"/>
                </a:solidFill>
                <a:effectLst/>
              </a:rPr>
              <a:t>έ</a:t>
            </a:r>
            <a:r>
              <a:rPr lang="en-US" sz="1600" b="0" i="0" u="none" strike="noStrike" dirty="0">
                <a:solidFill>
                  <a:srgbClr val="FFFFFF"/>
                </a:solidFill>
                <a:effectLst/>
              </a:rPr>
              <a:t>λο</a:t>
            </a:r>
            <a:r>
              <a:rPr lang="el-GR" sz="1600" b="0" i="0" u="none" strike="noStrike" dirty="0">
                <a:solidFill>
                  <a:srgbClr val="FFFFFF"/>
                </a:solidFill>
                <a:effectLst/>
              </a:rPr>
              <a:t>υ</a:t>
            </a:r>
            <a:r>
              <a:rPr lang="en-US" sz="1600" b="0" i="0" u="none" strike="noStrike" dirty="0">
                <a:solidFill>
                  <a:srgbClr val="FFFFFF"/>
                </a:solidFill>
                <a:effectLst/>
              </a:rPr>
              <a:t> π</a:t>
            </a:r>
            <a:r>
              <a:rPr lang="en-US" sz="1600" b="0" i="0" u="none" strike="noStrike" dirty="0" err="1">
                <a:solidFill>
                  <a:srgbClr val="FFFFFF"/>
                </a:solidFill>
                <a:effectLst/>
              </a:rPr>
              <a:t>ου</a:t>
            </a:r>
            <a:r>
              <a:rPr lang="en-US" sz="1600" b="0" i="0" u="none" strike="noStrike" dirty="0">
                <a:solidFill>
                  <a:srgbClr val="FFFFFF"/>
                </a:solidFill>
                <a:effectLst/>
              </a:rPr>
              <a:t> </a:t>
            </a:r>
            <a:r>
              <a:rPr lang="en-US" sz="1600" b="0" i="0" u="none" strike="noStrike" dirty="0" err="1">
                <a:solidFill>
                  <a:srgbClr val="FFFFFF"/>
                </a:solidFill>
                <a:effectLst/>
              </a:rPr>
              <a:t>σημ</a:t>
            </a:r>
            <a:r>
              <a:rPr lang="en-US" sz="1600" b="0" i="0" u="none" strike="noStrike" dirty="0">
                <a:solidFill>
                  <a:srgbClr val="FFFFFF"/>
                </a:solidFill>
                <a:effectLst/>
              </a:rPr>
              <a:t>α</a:t>
            </a:r>
            <a:r>
              <a:rPr lang="el-GR" sz="1600" b="0" i="0" u="none" strike="noStrike" dirty="0">
                <a:solidFill>
                  <a:srgbClr val="FFFFFF"/>
                </a:solidFill>
                <a:effectLst/>
              </a:rPr>
              <a:t>ί</a:t>
            </a:r>
            <a:r>
              <a:rPr lang="en-US" sz="1600" b="0" i="0" u="none" strike="noStrike" dirty="0" err="1">
                <a:solidFill>
                  <a:srgbClr val="FFFFFF"/>
                </a:solidFill>
                <a:effectLst/>
              </a:rPr>
              <a:t>νει</a:t>
            </a:r>
            <a:r>
              <a:rPr lang="en-US" sz="1600" b="0" i="0" u="none" strike="noStrike" dirty="0">
                <a:solidFill>
                  <a:srgbClr val="FFFFFF"/>
                </a:solidFill>
                <a:effectLst/>
              </a:rPr>
              <a:t> </a:t>
            </a:r>
            <a:r>
              <a:rPr lang="el-GR" sz="1600" b="0" i="0" u="none" strike="noStrike" dirty="0">
                <a:solidFill>
                  <a:srgbClr val="FFFFFF"/>
                </a:solidFill>
                <a:effectLst/>
              </a:rPr>
              <a:t>ό</a:t>
            </a:r>
            <a:r>
              <a:rPr lang="en-US" sz="1600" b="0" i="0" u="none" strike="noStrike" dirty="0" err="1">
                <a:solidFill>
                  <a:srgbClr val="FFFFFF"/>
                </a:solidFill>
                <a:effectLst/>
              </a:rPr>
              <a:t>τι</a:t>
            </a:r>
            <a:r>
              <a:rPr lang="en-US" sz="1600" b="0" i="0" u="none" strike="noStrike" dirty="0">
                <a:solidFill>
                  <a:srgbClr val="FFFFFF"/>
                </a:solidFill>
                <a:effectLst/>
              </a:rPr>
              <a:t> </a:t>
            </a:r>
            <a:r>
              <a:rPr lang="el-GR" sz="1600" b="0" i="0" u="none" strike="noStrike" dirty="0">
                <a:solidFill>
                  <a:srgbClr val="FFFFFF"/>
                </a:solidFill>
                <a:effectLst/>
              </a:rPr>
              <a:t>έ</a:t>
            </a:r>
            <a:r>
              <a:rPr lang="en-US" sz="1600" b="0" i="0" u="none" strike="noStrike" dirty="0" err="1">
                <a:solidFill>
                  <a:srgbClr val="FFFFFF"/>
                </a:solidFill>
                <a:effectLst/>
              </a:rPr>
              <a:t>χουν</a:t>
            </a:r>
            <a:r>
              <a:rPr lang="el-GR" sz="1600" dirty="0">
                <a:solidFill>
                  <a:srgbClr val="FFFFFF"/>
                </a:solidFill>
              </a:rPr>
              <a:t> </a:t>
            </a:r>
            <a:r>
              <a:rPr lang="en-US" sz="1600" b="0" i="0" u="none" strike="noStrike" dirty="0" err="1">
                <a:solidFill>
                  <a:srgbClr val="FFFFFF"/>
                </a:solidFill>
                <a:effectLst/>
              </a:rPr>
              <a:t>μεγ</a:t>
            </a:r>
            <a:r>
              <a:rPr lang="en-US" sz="1600" b="0" i="0" u="none" strike="noStrike" dirty="0">
                <a:solidFill>
                  <a:srgbClr val="FFFFFF"/>
                </a:solidFill>
                <a:effectLst/>
              </a:rPr>
              <a:t>αλ</a:t>
            </a:r>
            <a:r>
              <a:rPr lang="el-GR" sz="1600" b="0" i="0" u="none" strike="noStrike" dirty="0" err="1">
                <a:solidFill>
                  <a:srgbClr val="FFFFFF"/>
                </a:solidFill>
                <a:effectLst/>
              </a:rPr>
              <a:t>ύτερ</a:t>
            </a:r>
            <a:r>
              <a:rPr lang="en-US" sz="1600" b="0" i="0" u="none" strike="noStrike" dirty="0">
                <a:solidFill>
                  <a:srgbClr val="FFFFFF"/>
                </a:solidFill>
                <a:effectLst/>
              </a:rPr>
              <a:t>η</a:t>
            </a:r>
            <a:r>
              <a:rPr lang="el-GR" sz="1600" b="0" i="0" u="none" strike="noStrike" dirty="0">
                <a:solidFill>
                  <a:srgbClr val="FFFFFF"/>
                </a:solidFill>
                <a:effectLst/>
              </a:rPr>
              <a:t> </a:t>
            </a:r>
            <a:r>
              <a:rPr lang="en-US" sz="1600" b="0" i="0" u="none" strike="noStrike" dirty="0">
                <a:solidFill>
                  <a:srgbClr val="FFFFFF"/>
                </a:solidFill>
                <a:effectLst/>
              </a:rPr>
              <a:t>α</a:t>
            </a:r>
            <a:r>
              <a:rPr lang="en-US" sz="1600" b="0" i="0" u="none" strike="noStrike" dirty="0" err="1">
                <a:solidFill>
                  <a:srgbClr val="FFFFFF"/>
                </a:solidFill>
                <a:effectLst/>
              </a:rPr>
              <a:t>κρ</a:t>
            </a:r>
            <a:r>
              <a:rPr lang="el-GR" sz="1600" b="0" i="0" u="none" strike="noStrike" dirty="0">
                <a:solidFill>
                  <a:srgbClr val="FFFFFF"/>
                </a:solidFill>
                <a:effectLst/>
              </a:rPr>
              <a:t>ί</a:t>
            </a:r>
            <a:r>
              <a:rPr lang="en-US" sz="1600" b="0" i="0" u="none" strike="noStrike" dirty="0">
                <a:solidFill>
                  <a:srgbClr val="FFFFFF"/>
                </a:solidFill>
                <a:effectLst/>
              </a:rPr>
              <a:t>β</a:t>
            </a:r>
            <a:r>
              <a:rPr lang="en-US" sz="1600" b="0" i="0" u="none" strike="noStrike" dirty="0" err="1">
                <a:solidFill>
                  <a:srgbClr val="FFFFFF"/>
                </a:solidFill>
                <a:effectLst/>
              </a:rPr>
              <a:t>ει</a:t>
            </a:r>
            <a:r>
              <a:rPr lang="el-GR" sz="1600" dirty="0">
                <a:solidFill>
                  <a:srgbClr val="FFFFFF"/>
                </a:solidFill>
              </a:rPr>
              <a:t>α σε ότι αφορά </a:t>
            </a:r>
            <a:r>
              <a:rPr lang="en-US" sz="1600" dirty="0">
                <a:solidFill>
                  <a:srgbClr val="FFFFFF"/>
                </a:solidFill>
              </a:rPr>
              <a:t>collision</a:t>
            </a:r>
            <a:r>
              <a:rPr lang="el-GR" sz="1600" dirty="0">
                <a:solidFill>
                  <a:srgbClr val="FFFFFF"/>
                </a:solidFill>
              </a:rPr>
              <a:t>, αλλά δυστυχώς</a:t>
            </a:r>
            <a:r>
              <a:rPr lang="el-GR" sz="1600" b="0" i="0" u="none" strike="noStrike" dirty="0">
                <a:solidFill>
                  <a:srgbClr val="FFFFFF"/>
                </a:solidFill>
                <a:effectLst/>
              </a:rPr>
              <a:t> </a:t>
            </a:r>
            <a:r>
              <a:rPr lang="en-US" sz="1600" b="0" i="0" u="none" strike="noStrike" dirty="0">
                <a:solidFill>
                  <a:srgbClr val="FFFFFF"/>
                </a:solidFill>
                <a:effectLst/>
              </a:rPr>
              <a:t>τ</a:t>
            </a:r>
            <a:r>
              <a:rPr lang="el-GR" sz="1600" b="0" i="0" u="none" strike="noStrike" dirty="0">
                <a:solidFill>
                  <a:srgbClr val="FFFFFF"/>
                </a:solidFill>
                <a:effectLst/>
              </a:rPr>
              <a:t>ο</a:t>
            </a:r>
            <a:r>
              <a:rPr lang="en-US" sz="1600" b="0" i="0" u="none" strike="noStrike" dirty="0">
                <a:solidFill>
                  <a:srgbClr val="FFFFFF"/>
                </a:solidFill>
                <a:effectLst/>
              </a:rPr>
              <a:t> π</a:t>
            </a:r>
            <a:r>
              <a:rPr lang="en-US" sz="1600" b="0" i="0" u="none" strike="noStrike" dirty="0" err="1">
                <a:solidFill>
                  <a:srgbClr val="FFFFFF"/>
                </a:solidFill>
                <a:effectLst/>
              </a:rPr>
              <a:t>ιν</a:t>
            </a:r>
            <a:r>
              <a:rPr lang="el-GR" sz="1600" b="0" i="0" u="none" strike="noStrike" dirty="0">
                <a:solidFill>
                  <a:srgbClr val="FFFFFF"/>
                </a:solidFill>
                <a:effectLst/>
              </a:rPr>
              <a:t>έ</a:t>
            </a:r>
            <a:r>
              <a:rPr lang="en-US" sz="1600" b="0" i="0" u="none" strike="noStrike" dirty="0">
                <a:solidFill>
                  <a:srgbClr val="FFFFFF"/>
                </a:solidFill>
                <a:effectLst/>
              </a:rPr>
              <a:t>λο δ</a:t>
            </a:r>
            <a:r>
              <a:rPr lang="el-GR" sz="1600" b="0" i="0" u="none" strike="noStrike" dirty="0">
                <a:solidFill>
                  <a:srgbClr val="FFFFFF"/>
                </a:solidFill>
                <a:effectLst/>
              </a:rPr>
              <a:t>ε</a:t>
            </a:r>
            <a:r>
              <a:rPr lang="en-US" sz="1600" b="0" i="0" u="none" strike="noStrike" dirty="0">
                <a:solidFill>
                  <a:srgbClr val="FFFFFF"/>
                </a:solidFill>
                <a:effectLst/>
              </a:rPr>
              <a:t>ν</a:t>
            </a:r>
            <a:r>
              <a:rPr lang="el-GR" sz="1600" b="0" i="0" u="none" strike="noStrike" dirty="0">
                <a:solidFill>
                  <a:srgbClr val="FFFFFF"/>
                </a:solidFill>
                <a:effectLst/>
              </a:rPr>
              <a:t>υποστηρίζει τέτοιου είδους </a:t>
            </a:r>
            <a:r>
              <a:rPr lang="en-US" sz="1600" b="0" i="0" u="none" strike="noStrike" dirty="0">
                <a:solidFill>
                  <a:srgbClr val="FFFFFF"/>
                </a:solidFill>
                <a:effectLst/>
              </a:rPr>
              <a:t>colliders,</a:t>
            </a:r>
            <a:r>
              <a:rPr lang="el-GR" sz="1600" b="0" i="0" u="none" strike="noStrike" dirty="0">
                <a:solidFill>
                  <a:srgbClr val="FFFFFF"/>
                </a:solidFill>
                <a:effectLst/>
              </a:rPr>
              <a:t> ο</a:t>
            </a:r>
            <a:r>
              <a:rPr lang="en-US" sz="1600" b="0" i="0" u="none" strike="noStrike" dirty="0">
                <a:solidFill>
                  <a:srgbClr val="FFFFFF"/>
                </a:solidFill>
                <a:effectLst/>
              </a:rPr>
              <a:t>π</a:t>
            </a:r>
            <a:r>
              <a:rPr lang="el-GR" sz="1600" b="0" i="0" u="none" strike="noStrike" dirty="0">
                <a:solidFill>
                  <a:srgbClr val="FFFFFF"/>
                </a:solidFill>
                <a:effectLst/>
              </a:rPr>
              <a:t>ό</a:t>
            </a:r>
            <a:r>
              <a:rPr lang="en-US" sz="1600" b="0" i="0" u="none" strike="noStrike" dirty="0" err="1">
                <a:solidFill>
                  <a:srgbClr val="FFFFFF"/>
                </a:solidFill>
                <a:effectLst/>
              </a:rPr>
              <a:t>τε</a:t>
            </a:r>
            <a:r>
              <a:rPr lang="el-GR" sz="1600" b="0" i="0" u="none" strike="noStrike" dirty="0">
                <a:solidFill>
                  <a:srgbClr val="FFFFFF"/>
                </a:solidFill>
                <a:effectLst/>
              </a:rPr>
              <a:t> ό</a:t>
            </a:r>
            <a:r>
              <a:rPr lang="en-US" sz="1600" b="0" i="0" u="none" strike="noStrike" dirty="0">
                <a:solidFill>
                  <a:srgbClr val="FFFFFF"/>
                </a:solidFill>
                <a:effectLst/>
              </a:rPr>
              <a:t>σα δ</a:t>
            </a:r>
            <a:r>
              <a:rPr lang="el-GR" sz="1600" b="0" i="0" u="none" strike="noStrike" dirty="0">
                <a:solidFill>
                  <a:srgbClr val="FFFFFF"/>
                </a:solidFill>
                <a:effectLst/>
              </a:rPr>
              <a:t>έ</a:t>
            </a:r>
            <a:r>
              <a:rPr lang="en-US" sz="1600" b="0" i="0" u="none" strike="noStrike" dirty="0" err="1">
                <a:solidFill>
                  <a:srgbClr val="FFFFFF"/>
                </a:solidFill>
                <a:effectLst/>
              </a:rPr>
              <a:t>ντρ</a:t>
            </a:r>
            <a:r>
              <a:rPr lang="en-US" sz="1600" b="0" i="0" u="none" strike="noStrike" dirty="0">
                <a:solidFill>
                  <a:srgbClr val="FFFFFF"/>
                </a:solidFill>
                <a:effectLst/>
              </a:rPr>
              <a:t>α μπ</a:t>
            </a:r>
            <a:r>
              <a:rPr lang="el-GR" sz="1600" b="0" i="0" u="none" strike="noStrike" dirty="0">
                <a:solidFill>
                  <a:srgbClr val="FFFFFF"/>
                </a:solidFill>
                <a:effectLst/>
              </a:rPr>
              <a:t>ή</a:t>
            </a:r>
            <a:r>
              <a:rPr lang="en-US" sz="1600" b="0" i="0" u="none" strike="noStrike" dirty="0">
                <a:solidFill>
                  <a:srgbClr val="FFFFFF"/>
                </a:solidFill>
                <a:effectLst/>
              </a:rPr>
              <a:t>καν </a:t>
            </a:r>
            <a:r>
              <a:rPr lang="en-US" sz="1600" b="0" i="0" u="none" strike="noStrike" dirty="0" err="1">
                <a:solidFill>
                  <a:srgbClr val="FFFFFF"/>
                </a:solidFill>
                <a:effectLst/>
              </a:rPr>
              <a:t>με</a:t>
            </a:r>
            <a:r>
              <a:rPr lang="en-US" sz="1600" b="0" i="0" u="none" strike="noStrike" dirty="0">
                <a:solidFill>
                  <a:srgbClr val="FFFFFF"/>
                </a:solidFill>
                <a:effectLst/>
              </a:rPr>
              <a:t> π</a:t>
            </a:r>
            <a:r>
              <a:rPr lang="en-US" sz="1600" b="0" i="0" u="none" strike="noStrike" dirty="0" err="1">
                <a:solidFill>
                  <a:srgbClr val="FFFFFF"/>
                </a:solidFill>
                <a:effectLst/>
              </a:rPr>
              <a:t>ιν</a:t>
            </a:r>
            <a:r>
              <a:rPr lang="el-GR" sz="1600" b="0" i="0" u="none" strike="noStrike" dirty="0">
                <a:solidFill>
                  <a:srgbClr val="FFFFFF"/>
                </a:solidFill>
                <a:effectLst/>
              </a:rPr>
              <a:t>έ</a:t>
            </a:r>
            <a:r>
              <a:rPr lang="en-US" sz="1600" b="0" i="0" u="none" strike="noStrike" dirty="0">
                <a:solidFill>
                  <a:srgbClr val="FFFFFF"/>
                </a:solidFill>
                <a:effectLst/>
              </a:rPr>
              <a:t>λο </a:t>
            </a:r>
            <a:r>
              <a:rPr lang="el-GR" sz="1600" b="0" i="0" u="none" strike="noStrike" dirty="0">
                <a:solidFill>
                  <a:srgbClr val="FFFFFF"/>
                </a:solidFill>
                <a:effectLst/>
              </a:rPr>
              <a:t>έ</a:t>
            </a:r>
            <a:r>
              <a:rPr lang="en-US" sz="1600" b="0" i="0" u="none" strike="noStrike" dirty="0" err="1">
                <a:solidFill>
                  <a:srgbClr val="FFFFFF"/>
                </a:solidFill>
                <a:effectLst/>
              </a:rPr>
              <a:t>χουν</a:t>
            </a:r>
            <a:r>
              <a:rPr lang="en-US" sz="1600" b="0" i="0" u="none" strike="noStrike" dirty="0">
                <a:solidFill>
                  <a:srgbClr val="FFFFFF"/>
                </a:solidFill>
                <a:effectLst/>
              </a:rPr>
              <a:t> capsule collider</a:t>
            </a:r>
            <a:r>
              <a:rPr lang="en-US" sz="1600" dirty="0"/>
              <a:t>.</a:t>
            </a:r>
            <a:endParaRPr lang="en-GB" sz="1600" dirty="0"/>
          </a:p>
        </p:txBody>
      </p:sp>
    </p:spTree>
    <p:extLst>
      <p:ext uri="{BB962C8B-B14F-4D97-AF65-F5344CB8AC3E}">
        <p14:creationId xmlns:p14="http://schemas.microsoft.com/office/powerpoint/2010/main" val="2761936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E624-8980-43E9-AA54-65ECBB3DF102}"/>
              </a:ext>
            </a:extLst>
          </p:cNvPr>
          <p:cNvSpPr>
            <a:spLocks noGrp="1"/>
          </p:cNvSpPr>
          <p:nvPr>
            <p:ph type="title"/>
          </p:nvPr>
        </p:nvSpPr>
        <p:spPr>
          <a:xfrm>
            <a:off x="1083930" y="236837"/>
            <a:ext cx="3401064" cy="596284"/>
          </a:xfrm>
        </p:spPr>
        <p:txBody>
          <a:bodyPr/>
          <a:lstStyle/>
          <a:p>
            <a:pPr algn="ctr"/>
            <a:r>
              <a:rPr lang="en-US" sz="2800" dirty="0"/>
              <a:t>Grass Brush</a:t>
            </a:r>
            <a:endParaRPr lang="en-GB" sz="2800" dirty="0"/>
          </a:p>
        </p:txBody>
      </p:sp>
      <p:sp>
        <p:nvSpPr>
          <p:cNvPr id="4" name="Text Placeholder 3">
            <a:extLst>
              <a:ext uri="{FF2B5EF4-FFF2-40B4-BE49-F238E27FC236}">
                <a16:creationId xmlns:a16="http://schemas.microsoft.com/office/drawing/2014/main" id="{DEAFBAE5-8922-4FA7-8E17-FF79AE773AAC}"/>
              </a:ext>
            </a:extLst>
          </p:cNvPr>
          <p:cNvSpPr>
            <a:spLocks noGrp="1"/>
          </p:cNvSpPr>
          <p:nvPr>
            <p:ph type="body" sz="half" idx="2"/>
          </p:nvPr>
        </p:nvSpPr>
        <p:spPr>
          <a:xfrm>
            <a:off x="72031" y="932155"/>
            <a:ext cx="5529779" cy="4465468"/>
          </a:xfrm>
        </p:spPr>
        <p:txBody>
          <a:bodyPr>
            <a:noAutofit/>
          </a:bodyPr>
          <a:lstStyle/>
          <a:p>
            <a:pPr>
              <a:lnSpc>
                <a:spcPct val="150000"/>
              </a:lnSpc>
            </a:pPr>
            <a:r>
              <a:rPr lang="el-GR" sz="1600" b="0" i="0" u="none" strike="noStrike" dirty="0">
                <a:solidFill>
                  <a:srgbClr val="FFFFFF"/>
                </a:solidFill>
                <a:effectLst/>
                <a:latin typeface="+mn-lt"/>
              </a:rPr>
              <a:t>Όπως και το προηγούμενο πινέλο έτσι και αυτό έχει μέγεθος πινέλου, πυκνότητα και ένα τρίτο που έχει να κάνει με την ένταση του </a:t>
            </a:r>
            <a:r>
              <a:rPr lang="en-GB" sz="1600" b="0" i="0" u="none" strike="noStrike" dirty="0">
                <a:solidFill>
                  <a:srgbClr val="FFFFFF"/>
                </a:solidFill>
                <a:effectLst/>
                <a:latin typeface="+mn-lt"/>
              </a:rPr>
              <a:t>effect</a:t>
            </a:r>
            <a:r>
              <a:rPr lang="el-GR" sz="1600" b="0" i="0" u="none" strike="noStrike" dirty="0">
                <a:solidFill>
                  <a:srgbClr val="FFFFFF"/>
                </a:solidFill>
                <a:effectLst/>
                <a:latin typeface="+mn-lt"/>
              </a:rPr>
              <a:t> (για παράδειγμα φωτιά), καθώς το πινέλο για χόρτο λέγεται στην πραγματικότητα </a:t>
            </a:r>
            <a:r>
              <a:rPr lang="en-GB" sz="1600" b="0" i="0" u="none" strike="noStrike" dirty="0">
                <a:solidFill>
                  <a:srgbClr val="FFFFFF"/>
                </a:solidFill>
                <a:effectLst/>
                <a:latin typeface="+mn-lt"/>
              </a:rPr>
              <a:t>Detail Brush</a:t>
            </a:r>
            <a:r>
              <a:rPr lang="en-US" sz="1600" b="0" i="0" u="none" strike="noStrike" dirty="0">
                <a:solidFill>
                  <a:srgbClr val="FFFFFF"/>
                </a:solidFill>
                <a:effectLst/>
                <a:latin typeface="+mn-lt"/>
              </a:rPr>
              <a:t>. </a:t>
            </a:r>
            <a:r>
              <a:rPr lang="el-GR" sz="1600" b="0" i="0" u="none" strike="noStrike" dirty="0">
                <a:solidFill>
                  <a:srgbClr val="FFFFFF"/>
                </a:solidFill>
                <a:effectLst/>
                <a:latin typeface="+mn-lt"/>
              </a:rPr>
              <a:t>Αλλά εμείς εδώ το χρησιμοποιούμε μόνο για χόρτα και λουλούδια. Όμως σε αντίθεση με το προηγούμενο πινέλο, εδώ δεν έχουμε </a:t>
            </a:r>
            <a:r>
              <a:rPr lang="en-US" sz="1600" b="0" i="0" u="none" strike="noStrike" dirty="0">
                <a:solidFill>
                  <a:srgbClr val="FFFFFF"/>
                </a:solidFill>
                <a:effectLst/>
                <a:latin typeface="+mn-lt"/>
              </a:rPr>
              <a:t>collider</a:t>
            </a:r>
            <a:r>
              <a:rPr lang="el-GR" sz="1600" b="0" i="0" u="none" strike="noStrike" dirty="0">
                <a:solidFill>
                  <a:srgbClr val="FFFFFF"/>
                </a:solidFill>
                <a:effectLst/>
                <a:latin typeface="+mn-lt"/>
              </a:rPr>
              <a:t> αφού ουσιαστικά βγάζουμε εικονίδια 2 διαστάσεων, τα οποία περιστρέφονται με βάση την θέσης της κάμερας. Για αυτό και μπορεί να μην φαίνονται τόσο ρεαλιστικά.</a:t>
            </a:r>
            <a:endParaRPr lang="en-GB" sz="1600" dirty="0">
              <a:latin typeface="+mn-lt"/>
            </a:endParaRPr>
          </a:p>
        </p:txBody>
      </p:sp>
      <p:pic>
        <p:nvPicPr>
          <p:cNvPr id="8" name="Content Placeholder 7" descr="Graphical user interface&#10;&#10;Description automatically generated">
            <a:extLst>
              <a:ext uri="{FF2B5EF4-FFF2-40B4-BE49-F238E27FC236}">
                <a16:creationId xmlns:a16="http://schemas.microsoft.com/office/drawing/2014/main" id="{6B4F4C44-3FA7-41CE-82F4-1B0ACAFFA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1810" y="608806"/>
            <a:ext cx="6197095" cy="5944394"/>
          </a:xfrm>
        </p:spPr>
      </p:pic>
    </p:spTree>
    <p:extLst>
      <p:ext uri="{BB962C8B-B14F-4D97-AF65-F5344CB8AC3E}">
        <p14:creationId xmlns:p14="http://schemas.microsoft.com/office/powerpoint/2010/main" val="17793425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E624-8980-43E9-AA54-65ECBB3DF102}"/>
              </a:ext>
            </a:extLst>
          </p:cNvPr>
          <p:cNvSpPr>
            <a:spLocks noGrp="1"/>
          </p:cNvSpPr>
          <p:nvPr>
            <p:ph type="title"/>
          </p:nvPr>
        </p:nvSpPr>
        <p:spPr>
          <a:xfrm>
            <a:off x="1154144" y="12522"/>
            <a:ext cx="3401064" cy="511261"/>
          </a:xfrm>
        </p:spPr>
        <p:txBody>
          <a:bodyPr/>
          <a:lstStyle/>
          <a:p>
            <a:pPr algn="ctr"/>
            <a:r>
              <a:rPr lang="en-US" sz="2800" dirty="0"/>
              <a:t>Terrain Brush</a:t>
            </a:r>
            <a:endParaRPr lang="en-GB" sz="2800" dirty="0"/>
          </a:p>
        </p:txBody>
      </p:sp>
      <p:sp>
        <p:nvSpPr>
          <p:cNvPr id="4" name="Text Placeholder 3">
            <a:extLst>
              <a:ext uri="{FF2B5EF4-FFF2-40B4-BE49-F238E27FC236}">
                <a16:creationId xmlns:a16="http://schemas.microsoft.com/office/drawing/2014/main" id="{DEAFBAE5-8922-4FA7-8E17-FF79AE773AAC}"/>
              </a:ext>
            </a:extLst>
          </p:cNvPr>
          <p:cNvSpPr>
            <a:spLocks noGrp="1"/>
          </p:cNvSpPr>
          <p:nvPr>
            <p:ph type="body" sz="half" idx="2"/>
          </p:nvPr>
        </p:nvSpPr>
        <p:spPr>
          <a:xfrm>
            <a:off x="189371" y="448665"/>
            <a:ext cx="6264695" cy="6324998"/>
          </a:xfrm>
        </p:spPr>
        <p:txBody>
          <a:bodyPr>
            <a:noAutofit/>
          </a:bodyPr>
          <a:lstStyle/>
          <a:p>
            <a:pPr rtl="0" fontAlgn="base"/>
            <a:r>
              <a:rPr lang="el-GR" sz="1500" b="0" i="0" u="none" strike="noStrike" dirty="0">
                <a:solidFill>
                  <a:srgbClr val="FFFFFF"/>
                </a:solidFill>
                <a:effectLst/>
                <a:latin typeface="+mn-lt"/>
              </a:rPr>
              <a:t>Σε αντίθεση με τα προηγούμενα, αυτό το πινέλο έχει πολλές χρήσεις και είναι οι εξής:</a:t>
            </a:r>
            <a:r>
              <a:rPr lang="en-US" sz="1500" b="0" i="0" dirty="0">
                <a:solidFill>
                  <a:srgbClr val="FFFFFF"/>
                </a:solidFill>
                <a:effectLst/>
                <a:latin typeface="+mn-lt"/>
              </a:rPr>
              <a:t>​</a:t>
            </a:r>
          </a:p>
          <a:p>
            <a:pPr lvl="1" fontAlgn="base">
              <a:buFont typeface="Arial" panose="020B0604020202020204" pitchFamily="34" charset="0"/>
              <a:buChar char="•"/>
            </a:pPr>
            <a:r>
              <a:rPr lang="en-GB" sz="1500" b="0" i="0" u="none" strike="noStrike" dirty="0">
                <a:solidFill>
                  <a:srgbClr val="FFFFFF"/>
                </a:solidFill>
                <a:effectLst/>
                <a:latin typeface="+mn-lt"/>
              </a:rPr>
              <a:t>Raise or Lower Terrain</a:t>
            </a:r>
            <a:r>
              <a:rPr lang="en-US" sz="1500" b="0" i="0" dirty="0">
                <a:solidFill>
                  <a:srgbClr val="FFFFFF"/>
                </a:solidFill>
                <a:effectLst/>
                <a:latin typeface="+mn-lt"/>
              </a:rPr>
              <a:t>​</a:t>
            </a:r>
          </a:p>
          <a:p>
            <a:pPr lvl="1" fontAlgn="base">
              <a:buFont typeface="Arial" panose="020B0604020202020204" pitchFamily="34" charset="0"/>
              <a:buChar char="•"/>
            </a:pPr>
            <a:r>
              <a:rPr lang="en-GB" sz="1500" b="0" i="0" u="none" strike="noStrike" dirty="0">
                <a:solidFill>
                  <a:srgbClr val="FFFFFF"/>
                </a:solidFill>
                <a:effectLst/>
                <a:latin typeface="+mn-lt"/>
              </a:rPr>
              <a:t>Paint Holes</a:t>
            </a:r>
            <a:r>
              <a:rPr lang="en-US" sz="1500" b="0" i="0" dirty="0">
                <a:solidFill>
                  <a:srgbClr val="FFFFFF"/>
                </a:solidFill>
                <a:effectLst/>
                <a:latin typeface="+mn-lt"/>
              </a:rPr>
              <a:t>​</a:t>
            </a:r>
          </a:p>
          <a:p>
            <a:pPr lvl="1" fontAlgn="base">
              <a:buFont typeface="Arial" panose="020B0604020202020204" pitchFamily="34" charset="0"/>
              <a:buChar char="•"/>
            </a:pPr>
            <a:r>
              <a:rPr lang="en-GB" sz="1500" b="0" i="0" u="none" strike="noStrike" dirty="0">
                <a:solidFill>
                  <a:srgbClr val="FFFFFF"/>
                </a:solidFill>
                <a:effectLst/>
                <a:latin typeface="+mn-lt"/>
              </a:rPr>
              <a:t>Paint Texture</a:t>
            </a:r>
            <a:r>
              <a:rPr lang="en-US" sz="1500" b="0" i="0" dirty="0">
                <a:solidFill>
                  <a:srgbClr val="FFFFFF"/>
                </a:solidFill>
                <a:effectLst/>
                <a:latin typeface="+mn-lt"/>
              </a:rPr>
              <a:t>​</a:t>
            </a:r>
          </a:p>
          <a:p>
            <a:pPr lvl="1" fontAlgn="base">
              <a:buFont typeface="Arial" panose="020B0604020202020204" pitchFamily="34" charset="0"/>
              <a:buChar char="•"/>
            </a:pPr>
            <a:r>
              <a:rPr lang="en-GB" sz="1500" b="0" i="0" u="none" strike="noStrike" dirty="0">
                <a:solidFill>
                  <a:srgbClr val="FFFFFF"/>
                </a:solidFill>
                <a:effectLst/>
                <a:latin typeface="+mn-lt"/>
              </a:rPr>
              <a:t>Set Height</a:t>
            </a:r>
            <a:r>
              <a:rPr lang="en-US" sz="1500" b="0" i="0" dirty="0">
                <a:solidFill>
                  <a:srgbClr val="FFFFFF"/>
                </a:solidFill>
                <a:effectLst/>
                <a:latin typeface="+mn-lt"/>
              </a:rPr>
              <a:t>​</a:t>
            </a:r>
          </a:p>
          <a:p>
            <a:pPr lvl="1" fontAlgn="base">
              <a:buFont typeface="Arial" panose="020B0604020202020204" pitchFamily="34" charset="0"/>
              <a:buChar char="•"/>
            </a:pPr>
            <a:r>
              <a:rPr lang="en-GB" sz="1500" b="0" i="0" u="none" strike="noStrike" dirty="0">
                <a:solidFill>
                  <a:srgbClr val="FFFFFF"/>
                </a:solidFill>
                <a:effectLst/>
                <a:latin typeface="+mn-lt"/>
              </a:rPr>
              <a:t>Smooth Height</a:t>
            </a:r>
            <a:r>
              <a:rPr lang="en-US" sz="1500" b="0" i="0" dirty="0">
                <a:solidFill>
                  <a:srgbClr val="FFFFFF"/>
                </a:solidFill>
                <a:effectLst/>
                <a:latin typeface="+mn-lt"/>
              </a:rPr>
              <a:t>​</a:t>
            </a:r>
          </a:p>
          <a:p>
            <a:pPr lvl="1" fontAlgn="base">
              <a:buFont typeface="Arial" panose="020B0604020202020204" pitchFamily="34" charset="0"/>
              <a:buChar char="•"/>
            </a:pPr>
            <a:r>
              <a:rPr lang="en-GB" sz="1500" b="0" i="0" u="none" strike="noStrike" dirty="0">
                <a:solidFill>
                  <a:srgbClr val="FFFFFF"/>
                </a:solidFill>
                <a:effectLst/>
                <a:latin typeface="+mn-lt"/>
              </a:rPr>
              <a:t>Stamp Terrain</a:t>
            </a:r>
            <a:r>
              <a:rPr lang="el-GR" sz="1500" b="0" i="0" dirty="0">
                <a:solidFill>
                  <a:srgbClr val="FFFFFF"/>
                </a:solidFill>
                <a:effectLst/>
                <a:latin typeface="+mn-lt"/>
              </a:rPr>
              <a:t>​</a:t>
            </a:r>
          </a:p>
          <a:p>
            <a:pPr rtl="0" fontAlgn="base"/>
            <a:r>
              <a:rPr lang="el-GR" sz="1500" b="0" i="0" u="none" strike="noStrike" dirty="0">
                <a:solidFill>
                  <a:srgbClr val="FFFFFF"/>
                </a:solidFill>
                <a:effectLst/>
                <a:latin typeface="+mn-lt"/>
              </a:rPr>
              <a:t>Στην εφαρμογή χρησιμοποιήθηκαν μόνο 3 από αυτά, στα οποία και αυτά είναι </a:t>
            </a:r>
            <a:r>
              <a:rPr lang="en-GB" sz="1500" b="0" i="0" u="none" strike="noStrike" dirty="0">
                <a:solidFill>
                  <a:srgbClr val="FFFFFF"/>
                </a:solidFill>
                <a:effectLst/>
                <a:latin typeface="+mn-lt"/>
              </a:rPr>
              <a:t>Raise or</a:t>
            </a:r>
            <a:r>
              <a:rPr lang="el-GR" sz="1500" b="0" i="0" u="none" strike="noStrike" dirty="0">
                <a:solidFill>
                  <a:srgbClr val="FFFFFF"/>
                </a:solidFill>
                <a:effectLst/>
                <a:latin typeface="+mn-lt"/>
              </a:rPr>
              <a:t> </a:t>
            </a:r>
            <a:r>
              <a:rPr lang="en-GB" sz="1500" b="0" i="0" u="none" strike="noStrike" dirty="0">
                <a:solidFill>
                  <a:srgbClr val="FFFFFF"/>
                </a:solidFill>
                <a:effectLst/>
                <a:latin typeface="+mn-lt"/>
              </a:rPr>
              <a:t>Lower Terrain</a:t>
            </a:r>
            <a:r>
              <a:rPr lang="el-GR" sz="1500" b="0" i="0" u="none" strike="noStrike" dirty="0">
                <a:solidFill>
                  <a:srgbClr val="FFFFFF"/>
                </a:solidFill>
                <a:effectLst/>
                <a:latin typeface="+mn-lt"/>
              </a:rPr>
              <a:t>, </a:t>
            </a:r>
            <a:r>
              <a:rPr lang="en-GB" sz="1500" b="0" i="0" u="none" strike="noStrike" dirty="0">
                <a:solidFill>
                  <a:srgbClr val="FFFFFF"/>
                </a:solidFill>
                <a:effectLst/>
                <a:latin typeface="+mn-lt"/>
              </a:rPr>
              <a:t>Paint</a:t>
            </a:r>
            <a:r>
              <a:rPr lang="en-US" sz="1500" dirty="0">
                <a:solidFill>
                  <a:srgbClr val="FFFFFF"/>
                </a:solidFill>
                <a:latin typeface="+mn-lt"/>
              </a:rPr>
              <a:t> Texture </a:t>
            </a:r>
            <a:r>
              <a:rPr lang="el-GR" sz="1500" dirty="0">
                <a:solidFill>
                  <a:srgbClr val="FFFFFF"/>
                </a:solidFill>
                <a:latin typeface="+mn-lt"/>
              </a:rPr>
              <a:t>και </a:t>
            </a:r>
            <a:r>
              <a:rPr lang="en-US" sz="1500" dirty="0">
                <a:solidFill>
                  <a:srgbClr val="FFFFFF"/>
                </a:solidFill>
                <a:latin typeface="+mn-lt"/>
              </a:rPr>
              <a:t>Smooth</a:t>
            </a:r>
            <a:r>
              <a:rPr lang="el-GR" sz="1500" dirty="0">
                <a:solidFill>
                  <a:srgbClr val="FFFFFF"/>
                </a:solidFill>
                <a:latin typeface="+mn-lt"/>
              </a:rPr>
              <a:t> </a:t>
            </a:r>
            <a:r>
              <a:rPr lang="en-GB" sz="1500" b="0" i="0" u="none" strike="noStrike" dirty="0">
                <a:solidFill>
                  <a:srgbClr val="FFFFFF"/>
                </a:solidFill>
                <a:effectLst/>
                <a:latin typeface="+mn-lt"/>
              </a:rPr>
              <a:t>Height</a:t>
            </a:r>
            <a:r>
              <a:rPr lang="el-GR" sz="1500" b="0" i="0" u="none" strike="noStrike" dirty="0">
                <a:solidFill>
                  <a:srgbClr val="FFFFFF"/>
                </a:solidFill>
                <a:effectLst/>
                <a:latin typeface="+mn-lt"/>
              </a:rPr>
              <a:t>. Το πρώτο πινέλο χρησιμοποιήθηκε για την ανύψωση και πλάση βουνών και λόφων, αλλά και δημιουργία βαθουλωμάτων όπως λίμνες και οικισμός. Και με την βοήθεια του 3ου πινέλου, δώσαμε όσο πιο απαλή ‘</a:t>
            </a:r>
            <a:r>
              <a:rPr lang="el-GR" sz="1500" i="0" u="none" strike="noStrike" dirty="0">
                <a:solidFill>
                  <a:srgbClr val="FFFFFF"/>
                </a:solidFill>
                <a:effectLst/>
                <a:latin typeface="+mn-lt"/>
              </a:rPr>
              <a:t>’υφή</a:t>
            </a:r>
            <a:r>
              <a:rPr lang="el-GR" sz="1500" b="0" i="0" u="none" strike="noStrike" dirty="0">
                <a:solidFill>
                  <a:srgbClr val="FFFFFF"/>
                </a:solidFill>
                <a:effectLst/>
                <a:latin typeface="+mn-lt"/>
              </a:rPr>
              <a:t>’’ γινόταν αφού στην πραγματική φύση δεν θα βλέπαμε ποτέ τέλειες γωνίες εκτός από λίγα μέρη-πράγματα που αψηφήσανε την φύση αλλά και πάλι δεν είναι καθαρά τέλειες γωνίες. Τέλος, με το 2ο πινέλο δώσαμε χρώμα στο έδαφος με βάση τι είναι το έδαφος σε κάθε σημείο και προσπαθήσαμε να δώσουμε όσο μεγαλύτερη έμφαση γινόταν στην αληθοφάνεια και στο χρώμα, αλλά και στην τοποθέτηση του κάθε </a:t>
            </a:r>
            <a:r>
              <a:rPr lang="en-GB" sz="1500" b="0" i="0" u="none" strike="noStrike" dirty="0">
                <a:solidFill>
                  <a:srgbClr val="FFFFFF"/>
                </a:solidFill>
                <a:effectLst/>
                <a:latin typeface="+mn-lt"/>
              </a:rPr>
              <a:t>texture</a:t>
            </a:r>
            <a:r>
              <a:rPr lang="en-US" sz="1500" b="0" i="0" u="none" strike="noStrike" dirty="0">
                <a:solidFill>
                  <a:srgbClr val="FFFFFF"/>
                </a:solidFill>
                <a:effectLst/>
                <a:latin typeface="+mn-lt"/>
              </a:rPr>
              <a:t>.</a:t>
            </a:r>
            <a:r>
              <a:rPr lang="en-GB" sz="1500" b="0" i="0" dirty="0">
                <a:solidFill>
                  <a:srgbClr val="FFFFFF"/>
                </a:solidFill>
                <a:effectLst/>
                <a:latin typeface="+mn-lt"/>
              </a:rPr>
              <a:t>​</a:t>
            </a:r>
            <a:r>
              <a:rPr lang="el-GR" sz="1500" b="0" i="0" dirty="0">
                <a:solidFill>
                  <a:srgbClr val="FFFFFF"/>
                </a:solidFill>
                <a:effectLst/>
                <a:latin typeface="+mn-lt"/>
              </a:rPr>
              <a:t> Σημαντική σημείωση το αρχικό </a:t>
            </a:r>
            <a:r>
              <a:rPr lang="en-US" sz="1500" b="0" i="0" dirty="0">
                <a:solidFill>
                  <a:srgbClr val="FFFFFF"/>
                </a:solidFill>
                <a:effectLst/>
                <a:latin typeface="+mn-lt"/>
              </a:rPr>
              <a:t>terrain</a:t>
            </a:r>
            <a:r>
              <a:rPr lang="el-GR" sz="1500" b="0" i="0" dirty="0">
                <a:solidFill>
                  <a:srgbClr val="FFFFFF"/>
                </a:solidFill>
                <a:effectLst/>
                <a:latin typeface="+mn-lt"/>
              </a:rPr>
              <a:t> δημιουργήθηκε στο </a:t>
            </a:r>
            <a:r>
              <a:rPr lang="en-US" sz="1500" b="0" i="0" dirty="0">
                <a:solidFill>
                  <a:srgbClr val="FFFFFF"/>
                </a:solidFill>
                <a:effectLst/>
                <a:latin typeface="+mn-lt"/>
              </a:rPr>
              <a:t> blender</a:t>
            </a:r>
            <a:r>
              <a:rPr lang="el-GR" sz="1500" b="0" i="0" dirty="0">
                <a:solidFill>
                  <a:srgbClr val="FFFFFF"/>
                </a:solidFill>
                <a:effectLst/>
                <a:latin typeface="+mn-lt"/>
              </a:rPr>
              <a:t> και μετά από μερικές διεργασίες το κάνα </a:t>
            </a:r>
            <a:r>
              <a:rPr lang="en-US" sz="1500" b="0" i="0" dirty="0">
                <a:solidFill>
                  <a:srgbClr val="FFFFFF"/>
                </a:solidFill>
                <a:effectLst/>
                <a:latin typeface="+mn-lt"/>
              </a:rPr>
              <a:t>import </a:t>
            </a:r>
            <a:r>
              <a:rPr lang="el-GR" sz="1500" b="0" i="0" dirty="0">
                <a:solidFill>
                  <a:srgbClr val="FFFFFF"/>
                </a:solidFill>
                <a:effectLst/>
                <a:latin typeface="+mn-lt"/>
              </a:rPr>
              <a:t>στο </a:t>
            </a:r>
            <a:r>
              <a:rPr lang="en-US" sz="1500" b="0" i="0" dirty="0">
                <a:solidFill>
                  <a:srgbClr val="FFFFFF"/>
                </a:solidFill>
                <a:effectLst/>
                <a:latin typeface="+mn-lt"/>
              </a:rPr>
              <a:t>unity</a:t>
            </a:r>
            <a:r>
              <a:rPr lang="el-GR" sz="1500" b="0" i="0" dirty="0">
                <a:solidFill>
                  <a:srgbClr val="FFFFFF"/>
                </a:solidFill>
                <a:effectLst/>
                <a:latin typeface="+mn-lt"/>
              </a:rPr>
              <a:t> και εκεί μέσα μετατράπηκε σε </a:t>
            </a:r>
            <a:r>
              <a:rPr lang="en-US" sz="1500" b="0" i="0" dirty="0">
                <a:solidFill>
                  <a:srgbClr val="FFFFFF"/>
                </a:solidFill>
                <a:effectLst/>
                <a:latin typeface="+mn-lt"/>
              </a:rPr>
              <a:t>terrain</a:t>
            </a:r>
            <a:r>
              <a:rPr lang="el-GR" sz="1500" b="0" i="0" dirty="0">
                <a:solidFill>
                  <a:srgbClr val="FFFFFF"/>
                </a:solidFill>
                <a:effectLst/>
                <a:latin typeface="+mn-lt"/>
              </a:rPr>
              <a:t>.</a:t>
            </a:r>
            <a:endParaRPr lang="en-GB" sz="1500" b="0" i="0" dirty="0">
              <a:solidFill>
                <a:srgbClr val="FFFFFF"/>
              </a:solidFill>
              <a:effectLst/>
              <a:latin typeface="+mn-lt"/>
            </a:endParaRPr>
          </a:p>
        </p:txBody>
      </p:sp>
      <p:pic>
        <p:nvPicPr>
          <p:cNvPr id="7" name="Content Placeholder 6" descr="Graphical user interface&#10;&#10;Description automatically generated">
            <a:extLst>
              <a:ext uri="{FF2B5EF4-FFF2-40B4-BE49-F238E27FC236}">
                <a16:creationId xmlns:a16="http://schemas.microsoft.com/office/drawing/2014/main" id="{7B8A6F91-BD2D-48A2-90A5-2CB84AE93D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1178" y="185638"/>
            <a:ext cx="5351305" cy="6672361"/>
          </a:xfrm>
        </p:spPr>
      </p:pic>
    </p:spTree>
    <p:extLst>
      <p:ext uri="{BB962C8B-B14F-4D97-AF65-F5344CB8AC3E}">
        <p14:creationId xmlns:p14="http://schemas.microsoft.com/office/powerpoint/2010/main" val="3601649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D5D4-248E-4A21-AD1A-CD9BE5A037F3}"/>
              </a:ext>
            </a:extLst>
          </p:cNvPr>
          <p:cNvSpPr>
            <a:spLocks noGrp="1"/>
          </p:cNvSpPr>
          <p:nvPr>
            <p:ph type="title"/>
          </p:nvPr>
        </p:nvSpPr>
        <p:spPr>
          <a:xfrm>
            <a:off x="801471" y="88733"/>
            <a:ext cx="9404723" cy="594847"/>
          </a:xfrm>
        </p:spPr>
        <p:txBody>
          <a:bodyPr/>
          <a:lstStyle/>
          <a:p>
            <a:pPr algn="ctr"/>
            <a:r>
              <a:rPr lang="en-US" sz="3000" dirty="0"/>
              <a:t>Static Assets</a:t>
            </a:r>
            <a:endParaRPr lang="en-GB" sz="3000" dirty="0"/>
          </a:p>
        </p:txBody>
      </p:sp>
      <p:sp>
        <p:nvSpPr>
          <p:cNvPr id="3" name="Content Placeholder 2">
            <a:extLst>
              <a:ext uri="{FF2B5EF4-FFF2-40B4-BE49-F238E27FC236}">
                <a16:creationId xmlns:a16="http://schemas.microsoft.com/office/drawing/2014/main" id="{521AD3CC-A9D2-4BCA-A86E-54B8BFD1E165}"/>
              </a:ext>
            </a:extLst>
          </p:cNvPr>
          <p:cNvSpPr>
            <a:spLocks noGrp="1"/>
          </p:cNvSpPr>
          <p:nvPr>
            <p:ph idx="1"/>
          </p:nvPr>
        </p:nvSpPr>
        <p:spPr>
          <a:xfrm>
            <a:off x="186432" y="896643"/>
            <a:ext cx="10244830" cy="5584055"/>
          </a:xfrm>
        </p:spPr>
        <p:txBody>
          <a:bodyPr>
            <a:normAutofit fontScale="40000" lnSpcReduction="20000"/>
          </a:bodyPr>
          <a:lstStyle/>
          <a:p>
            <a:pPr marL="0" indent="0" algn="just" rtl="0" fontAlgn="base">
              <a:buNone/>
            </a:pPr>
            <a:r>
              <a:rPr lang="el-GR" sz="4000" b="0" i="0" u="none" strike="noStrike" dirty="0">
                <a:effectLst/>
              </a:rPr>
              <a:t>Έχοντας μιλήσει για το </a:t>
            </a:r>
            <a:r>
              <a:rPr lang="en-US" sz="4000" b="0" i="0" u="none" strike="noStrike" dirty="0">
                <a:effectLst/>
              </a:rPr>
              <a:t>terrain</a:t>
            </a:r>
            <a:r>
              <a:rPr lang="el-GR" sz="4000" b="0" i="0" u="none" strike="noStrike" dirty="0">
                <a:effectLst/>
              </a:rPr>
              <a:t>, βλέπουμε παρακάτω μια μικρή λίστα με αντικείμενα. Όλα αυτά τα αντικείμενα και τα παιδιά τους είναι τα</a:t>
            </a:r>
            <a:r>
              <a:rPr lang="en-GB" sz="4000" b="0" i="0" u="none" strike="noStrike" dirty="0">
                <a:effectLst/>
              </a:rPr>
              <a:t> 3d models-meshes</a:t>
            </a:r>
            <a:r>
              <a:rPr lang="el-GR" sz="4000" b="0" i="0" u="none" strike="noStrike" dirty="0">
                <a:effectLst/>
              </a:rPr>
              <a:t> που τοποθετήσαμε πάνω στο </a:t>
            </a:r>
            <a:r>
              <a:rPr lang="en-GB" sz="4000" b="0" i="0" u="none" strike="noStrike" dirty="0">
                <a:effectLst/>
              </a:rPr>
              <a:t>terrain</a:t>
            </a:r>
            <a:r>
              <a:rPr lang="el-GR" sz="4000" b="0" i="0" u="none" strike="noStrike" dirty="0">
                <a:effectLst/>
              </a:rPr>
              <a:t> σε διάφορα σημεία. </a:t>
            </a:r>
            <a:r>
              <a:rPr lang="el-GR" sz="4000" dirty="0"/>
              <a:t>Τα περισσότερα από αυτά τα </a:t>
            </a:r>
            <a:r>
              <a:rPr lang="en-US" sz="4000" dirty="0"/>
              <a:t>meshes</a:t>
            </a:r>
            <a:r>
              <a:rPr lang="el-GR" sz="4000" dirty="0"/>
              <a:t> είναι </a:t>
            </a:r>
            <a:r>
              <a:rPr lang="en-US" sz="4000" dirty="0"/>
              <a:t>meshes</a:t>
            </a:r>
            <a:r>
              <a:rPr lang="el-GR" sz="4000" dirty="0"/>
              <a:t> που δεν θα έχουν κάποιο </a:t>
            </a:r>
            <a:r>
              <a:rPr lang="en-US" sz="4000" dirty="0"/>
              <a:t>interaction </a:t>
            </a:r>
            <a:r>
              <a:rPr lang="el-GR" sz="4000" dirty="0"/>
              <a:t>και για αυτό και είναι </a:t>
            </a:r>
            <a:r>
              <a:rPr lang="en-US" sz="4000" dirty="0"/>
              <a:t>static</a:t>
            </a:r>
            <a:r>
              <a:rPr lang="el-GR" sz="4000" dirty="0"/>
              <a:t> και δεν συνοδεύονται από</a:t>
            </a:r>
            <a:r>
              <a:rPr lang="en-US" sz="4000" dirty="0"/>
              <a:t> </a:t>
            </a:r>
            <a:r>
              <a:rPr lang="en-US" sz="4000" dirty="0" err="1"/>
              <a:t>scritps</a:t>
            </a:r>
            <a:r>
              <a:rPr lang="el-GR" sz="4000" b="0" i="0" u="none" strike="noStrike" dirty="0">
                <a:effectLst/>
              </a:rPr>
              <a:t>. Θα παρατηρήσετε οτι η πλειοψηφία των </a:t>
            </a:r>
            <a:r>
              <a:rPr lang="en-US" sz="4000" b="0" i="0" u="none" strike="noStrike" dirty="0">
                <a:effectLst/>
              </a:rPr>
              <a:t>static</a:t>
            </a:r>
            <a:r>
              <a:rPr lang="el-GR" sz="4000" b="0" i="0" u="none" strike="noStrike" dirty="0">
                <a:effectLst/>
              </a:rPr>
              <a:t> </a:t>
            </a:r>
            <a:r>
              <a:rPr lang="en-GB" sz="4000" b="0" i="0" u="none" strike="noStrike" dirty="0">
                <a:effectLst/>
              </a:rPr>
              <a:t>assets </a:t>
            </a:r>
            <a:r>
              <a:rPr lang="el-GR" sz="4000" dirty="0"/>
              <a:t>έ</a:t>
            </a:r>
            <a:r>
              <a:rPr lang="el-GR" sz="4000" b="0" i="0" u="none" strike="noStrike" dirty="0">
                <a:effectLst/>
              </a:rPr>
              <a:t>χουν</a:t>
            </a:r>
            <a:r>
              <a:rPr lang="en-GB" sz="4000" b="0" i="0" u="none" strike="noStrike" dirty="0">
                <a:effectLst/>
              </a:rPr>
              <a:t> mesh collider</a:t>
            </a:r>
            <a:r>
              <a:rPr lang="el-GR" sz="4000" b="0" i="0" u="none" strike="noStrike" dirty="0">
                <a:effectLst/>
              </a:rPr>
              <a:t> και </a:t>
            </a:r>
            <a:r>
              <a:rPr lang="el-GR" sz="4000" dirty="0"/>
              <a:t>ό</a:t>
            </a:r>
            <a:r>
              <a:rPr lang="el-GR" sz="4000" b="0" i="0" u="none" strike="noStrike" dirty="0">
                <a:effectLst/>
              </a:rPr>
              <a:t>χι</a:t>
            </a:r>
            <a:r>
              <a:rPr lang="el-GR" sz="4000" dirty="0"/>
              <a:t> </a:t>
            </a:r>
            <a:r>
              <a:rPr lang="en-GB" sz="4000" b="0" i="0" u="none" strike="noStrike" dirty="0">
                <a:effectLst/>
              </a:rPr>
              <a:t>character</a:t>
            </a:r>
            <a:r>
              <a:rPr lang="el-GR" sz="4000" b="0" i="0" u="none" strike="noStrike" dirty="0">
                <a:effectLst/>
              </a:rPr>
              <a:t> ή </a:t>
            </a:r>
            <a:r>
              <a:rPr lang="en-GB" sz="4000" b="0" i="0" u="none" strike="noStrike" dirty="0">
                <a:effectLst/>
              </a:rPr>
              <a:t>cube </a:t>
            </a:r>
            <a:r>
              <a:rPr lang="el-GR" sz="4000" dirty="0"/>
              <a:t>ή</a:t>
            </a:r>
            <a:r>
              <a:rPr lang="el-GR" sz="4000" b="0" i="0" u="none" strike="noStrike" dirty="0">
                <a:effectLst/>
              </a:rPr>
              <a:t> </a:t>
            </a:r>
            <a:r>
              <a:rPr lang="en-GB" sz="4000" b="0" i="0" u="none" strike="noStrike" dirty="0">
                <a:effectLst/>
              </a:rPr>
              <a:t>capsule</a:t>
            </a:r>
            <a:r>
              <a:rPr lang="el-GR" sz="4000" b="0" i="0" u="none" strike="noStrike" dirty="0">
                <a:effectLst/>
              </a:rPr>
              <a:t>, επειδή σε αντίθεση με τα δέντρα που τα βάλαμε με πινέλο, όποιο αντικείμενο τοποθετηθεί χειροκίνητα δεν αντιμετωπίζει αυτόν τον περιορισμό και έτσι επιτυγχάνουμε μεγαλύτερης ακρίβειας </a:t>
            </a:r>
            <a:r>
              <a:rPr lang="en-GB" sz="4000" b="0" i="0" u="none" strike="noStrike" dirty="0">
                <a:effectLst/>
              </a:rPr>
              <a:t>interaction</a:t>
            </a:r>
            <a:r>
              <a:rPr lang="el-GR" sz="4000" b="0" i="0" u="none" strike="noStrike" dirty="0">
                <a:effectLst/>
              </a:rPr>
              <a:t> με τα αντικείμενα αυτά. </a:t>
            </a:r>
            <a:r>
              <a:rPr lang="el-GR" sz="4000" dirty="0"/>
              <a:t>Η λί</a:t>
            </a:r>
            <a:r>
              <a:rPr lang="el-GR" sz="4000" b="0" i="0" u="none" strike="noStrike" dirty="0">
                <a:effectLst/>
              </a:rPr>
              <a:t>στα των αντικειμένων που υπάρχουν μέσα στο περιβάλλον (δεν υπάρχουν όλα βέβαια στον κόσμο καθώς δεν </a:t>
            </a:r>
            <a:r>
              <a:rPr lang="el-GR" sz="4000" dirty="0"/>
              <a:t>έ</a:t>
            </a:r>
            <a:r>
              <a:rPr lang="el-GR" sz="4000" b="0" i="0" u="none" strike="noStrike" dirty="0">
                <a:effectLst/>
              </a:rPr>
              <a:t>φτασα ποτέ σε αυτό το σημείο) είναι η εξής:</a:t>
            </a:r>
            <a:r>
              <a:rPr lang="en-US" sz="4000" b="0" i="0" dirty="0">
                <a:effectLst/>
              </a:rPr>
              <a:t>​</a:t>
            </a:r>
          </a:p>
          <a:p>
            <a:pPr algn="just" fontAlgn="base"/>
            <a:r>
              <a:rPr lang="el-GR" sz="4000" dirty="0"/>
              <a:t>Κατεστραμμένα</a:t>
            </a:r>
            <a:r>
              <a:rPr lang="el-GR" sz="4000" b="0" i="0" u="none" strike="noStrike" dirty="0">
                <a:effectLst/>
              </a:rPr>
              <a:t>  κτήρια, κολώνες, ερείπια, </a:t>
            </a:r>
            <a:endParaRPr lang="en-US" sz="4000" b="0" i="0" dirty="0">
              <a:effectLst/>
            </a:endParaRPr>
          </a:p>
          <a:p>
            <a:pPr algn="just" fontAlgn="base"/>
            <a:r>
              <a:rPr lang="el-GR" sz="4000" b="0" i="0" u="none" strike="noStrike" dirty="0">
                <a:effectLst/>
              </a:rPr>
              <a:t>Φράχτες, εμπόδια, τοίχος </a:t>
            </a:r>
            <a:r>
              <a:rPr lang="en-US" sz="4000" b="0" i="0" dirty="0">
                <a:effectLst/>
              </a:rPr>
              <a:t>​</a:t>
            </a:r>
          </a:p>
          <a:p>
            <a:pPr algn="just" fontAlgn="base"/>
            <a:r>
              <a:rPr lang="el-GR" sz="4000" b="0" i="0" u="none" strike="noStrike" dirty="0">
                <a:effectLst/>
              </a:rPr>
              <a:t>Σκηνές, καταλ</a:t>
            </a:r>
            <a:r>
              <a:rPr lang="el-GR" sz="4000" dirty="0"/>
              <a:t>ύματα</a:t>
            </a:r>
            <a:endParaRPr lang="en-US" sz="4000" b="0" i="0" dirty="0">
              <a:effectLst/>
            </a:endParaRPr>
          </a:p>
          <a:p>
            <a:pPr algn="just" fontAlgn="base"/>
            <a:r>
              <a:rPr lang="el-GR" sz="4000" dirty="0"/>
              <a:t>Β</a:t>
            </a:r>
            <a:r>
              <a:rPr lang="el-GR" sz="4000" b="0" i="0" u="none" strike="noStrike" dirty="0">
                <a:effectLst/>
              </a:rPr>
              <a:t>αρέλια, σκάλες, παρατημένα αντικείμενα</a:t>
            </a:r>
            <a:endParaRPr lang="en-US" sz="4000" b="0" i="0" dirty="0">
              <a:effectLst/>
            </a:endParaRPr>
          </a:p>
          <a:p>
            <a:pPr algn="just" fontAlgn="base"/>
            <a:r>
              <a:rPr lang="en-US" sz="4000" b="0" i="0" u="none" strike="noStrike" dirty="0" err="1">
                <a:effectLst/>
              </a:rPr>
              <a:t>Windzones</a:t>
            </a:r>
            <a:r>
              <a:rPr lang="el-GR" sz="4000" b="0" i="0" u="none" strike="noStrike" dirty="0">
                <a:effectLst/>
              </a:rPr>
              <a:t> (όταν τοποθετηθούν)</a:t>
            </a:r>
            <a:r>
              <a:rPr lang="en-US" sz="4000" b="0" i="0" dirty="0">
                <a:effectLst/>
              </a:rPr>
              <a:t>​</a:t>
            </a:r>
          </a:p>
          <a:p>
            <a:pPr marL="0" indent="0" algn="just" rtl="0" fontAlgn="base">
              <a:buNone/>
            </a:pPr>
            <a:r>
              <a:rPr lang="el-GR" sz="4000" b="0" i="0" u="none" strike="noStrike" dirty="0">
                <a:effectLst/>
              </a:rPr>
              <a:t>Δώστε έμφαση στο οτι στο </a:t>
            </a:r>
            <a:r>
              <a:rPr lang="en-GB" sz="4000" b="0" i="0" u="none" strike="noStrike" dirty="0">
                <a:effectLst/>
              </a:rPr>
              <a:t>inspector tab </a:t>
            </a:r>
            <a:r>
              <a:rPr lang="el-GR" sz="4000" b="0" i="0" u="none" strike="noStrike" dirty="0">
                <a:effectLst/>
              </a:rPr>
              <a:t>σχεδόν </a:t>
            </a:r>
            <a:r>
              <a:rPr lang="el-GR" sz="4000" dirty="0"/>
              <a:t>ό</a:t>
            </a:r>
            <a:r>
              <a:rPr lang="el-GR" sz="4000" b="0" i="0" u="none" strike="noStrike" dirty="0">
                <a:effectLst/>
              </a:rPr>
              <a:t>λα είναι </a:t>
            </a:r>
            <a:r>
              <a:rPr lang="en-US" sz="4000" b="0" i="0" u="none" strike="noStrike" dirty="0">
                <a:effectLst/>
              </a:rPr>
              <a:t>static,</a:t>
            </a:r>
            <a:r>
              <a:rPr lang="el-GR" sz="4000" b="0" i="0" u="none" strike="noStrike" dirty="0">
                <a:effectLst/>
              </a:rPr>
              <a:t> και πιο συγκεκριμένα </a:t>
            </a:r>
            <a:r>
              <a:rPr lang="en-GB" sz="4000" b="0" i="0" u="none" strike="noStrike" dirty="0">
                <a:effectLst/>
              </a:rPr>
              <a:t>navigation static</a:t>
            </a:r>
            <a:r>
              <a:rPr lang="el-GR" sz="4000" dirty="0"/>
              <a:t>. Α</a:t>
            </a:r>
            <a:r>
              <a:rPr lang="el-GR" sz="4000" b="0" i="0" u="none" strike="noStrike" dirty="0">
                <a:effectLst/>
              </a:rPr>
              <a:t>υτό είναι σημαντικό, επειδή ορίζοντάς τα </a:t>
            </a:r>
            <a:r>
              <a:rPr lang="el-GR" sz="4000" dirty="0"/>
              <a:t>έ</a:t>
            </a:r>
            <a:r>
              <a:rPr lang="el-GR" sz="4000" b="0" i="0" u="none" strike="noStrike" dirty="0">
                <a:effectLst/>
              </a:rPr>
              <a:t>τσι λέμε οτι αυτά τα αντικείμενα δεν κουνιούνται στην εκτέλεση της εφαρμογής, οπότε μπορούμε να κάνουμε εκ των προτέρων το </a:t>
            </a:r>
            <a:r>
              <a:rPr lang="en-GB" sz="4000" b="0" i="0" u="none" strike="noStrike" dirty="0" err="1">
                <a:effectLst/>
              </a:rPr>
              <a:t>navmesh</a:t>
            </a:r>
            <a:r>
              <a:rPr lang="en-GB" sz="4000" b="0" i="0" u="none" strike="noStrike" dirty="0">
                <a:effectLst/>
              </a:rPr>
              <a:t> map</a:t>
            </a:r>
            <a:r>
              <a:rPr lang="el-GR" sz="4000" b="0" i="0" u="none" strike="noStrike" dirty="0">
                <a:effectLst/>
              </a:rPr>
              <a:t>, με το οποίο θα κινούνται γύρω οι φιλικές μονάδες και οι εχθρικές μονάδες</a:t>
            </a:r>
            <a:r>
              <a:rPr lang="en-GB" sz="4000" b="0" i="0" u="none" strike="noStrike" dirty="0">
                <a:effectLst/>
              </a:rPr>
              <a:t>.</a:t>
            </a:r>
            <a:r>
              <a:rPr lang="en-US" sz="4000" b="0" i="0" dirty="0">
                <a:effectLst/>
              </a:rPr>
              <a:t>​</a:t>
            </a:r>
          </a:p>
          <a:p>
            <a:endParaRPr lang="en-GB" dirty="0"/>
          </a:p>
        </p:txBody>
      </p:sp>
    </p:spTree>
    <p:extLst>
      <p:ext uri="{BB962C8B-B14F-4D97-AF65-F5344CB8AC3E}">
        <p14:creationId xmlns:p14="http://schemas.microsoft.com/office/powerpoint/2010/main" val="1380594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CA1D6BDD-5479-4B8F-B3EE-BD14477444D2}"/>
              </a:ext>
            </a:extLst>
          </p:cNvPr>
          <p:cNvPicPr>
            <a:picLocks noGrp="1" noChangeAspect="1"/>
          </p:cNvPicPr>
          <p:nvPr>
            <p:ph idx="1"/>
          </p:nvPr>
        </p:nvPicPr>
        <p:blipFill rotWithShape="1">
          <a:blip r:embed="rId6">
            <a:alphaModFix amt="40000"/>
            <a:extLst>
              <a:ext uri="{28A0092B-C50C-407E-A947-70E740481C1C}">
                <a14:useLocalDpi xmlns:a14="http://schemas.microsoft.com/office/drawing/2010/main" val="0"/>
              </a:ext>
            </a:extLst>
          </a:blip>
          <a:srcRect t="2077" b="8637"/>
          <a:stretch/>
        </p:blipFill>
        <p:spPr>
          <a:xfrm>
            <a:off x="20" y="10"/>
            <a:ext cx="12191980" cy="6857990"/>
          </a:xfrm>
          <a:prstGeom prst="rect">
            <a:avLst/>
          </a:prstGeom>
        </p:spPr>
      </p:pic>
      <p:sp>
        <p:nvSpPr>
          <p:cNvPr id="2" name="Title 1">
            <a:extLst>
              <a:ext uri="{FF2B5EF4-FFF2-40B4-BE49-F238E27FC236}">
                <a16:creationId xmlns:a16="http://schemas.microsoft.com/office/drawing/2014/main" id="{6193E790-D870-44E2-8A73-FFFC1A59A3AE}"/>
              </a:ext>
            </a:extLst>
          </p:cNvPr>
          <p:cNvSpPr>
            <a:spLocks noGrp="1"/>
          </p:cNvSpPr>
          <p:nvPr>
            <p:ph type="title"/>
          </p:nvPr>
        </p:nvSpPr>
        <p:spPr>
          <a:xfrm>
            <a:off x="1217241" y="2817271"/>
            <a:ext cx="4731495" cy="1578006"/>
          </a:xfrm>
        </p:spPr>
        <p:txBody>
          <a:bodyPr vert="horz" lIns="91440" tIns="45720" rIns="91440" bIns="45720" rtlCol="0" anchor="b">
            <a:noAutofit/>
          </a:bodyPr>
          <a:lstStyle/>
          <a:p>
            <a:pPr algn="ctr"/>
            <a:r>
              <a:rPr lang="en-US" sz="4000" dirty="0" err="1">
                <a:solidFill>
                  <a:schemeClr val="tx1"/>
                </a:solidFill>
              </a:rPr>
              <a:t>NavMesh</a:t>
            </a:r>
            <a:br>
              <a:rPr lang="en-US" sz="4000" dirty="0">
                <a:solidFill>
                  <a:schemeClr val="tx1"/>
                </a:solidFill>
              </a:rPr>
            </a:br>
            <a:endParaRPr lang="en-US" sz="4000" dirty="0">
              <a:solidFill>
                <a:schemeClr val="tx1"/>
              </a:solidFill>
            </a:endParaRPr>
          </a:p>
        </p:txBody>
      </p:sp>
    </p:spTree>
    <p:extLst>
      <p:ext uri="{BB962C8B-B14F-4D97-AF65-F5344CB8AC3E}">
        <p14:creationId xmlns:p14="http://schemas.microsoft.com/office/powerpoint/2010/main" val="153004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63C4-EA95-4301-8B3D-4C9583F86979}"/>
              </a:ext>
            </a:extLst>
          </p:cNvPr>
          <p:cNvSpPr>
            <a:spLocks noGrp="1"/>
          </p:cNvSpPr>
          <p:nvPr>
            <p:ph type="title"/>
          </p:nvPr>
        </p:nvSpPr>
        <p:spPr>
          <a:xfrm>
            <a:off x="761522" y="346187"/>
            <a:ext cx="5639278" cy="719134"/>
          </a:xfrm>
        </p:spPr>
        <p:txBody>
          <a:bodyPr/>
          <a:lstStyle/>
          <a:p>
            <a:r>
              <a:rPr lang="el-GR" dirty="0"/>
              <a:t>Τι είναι το </a:t>
            </a:r>
            <a:r>
              <a:rPr lang="en-US" dirty="0" err="1"/>
              <a:t>NavMesh</a:t>
            </a:r>
            <a:endParaRPr lang="en-GB" dirty="0"/>
          </a:p>
        </p:txBody>
      </p:sp>
      <p:sp>
        <p:nvSpPr>
          <p:cNvPr id="3" name="Content Placeholder 2">
            <a:extLst>
              <a:ext uri="{FF2B5EF4-FFF2-40B4-BE49-F238E27FC236}">
                <a16:creationId xmlns:a16="http://schemas.microsoft.com/office/drawing/2014/main" id="{090F88DE-94E4-495C-8F6A-FB01A6EE6228}"/>
              </a:ext>
            </a:extLst>
          </p:cNvPr>
          <p:cNvSpPr>
            <a:spLocks noGrp="1"/>
          </p:cNvSpPr>
          <p:nvPr>
            <p:ph idx="1"/>
          </p:nvPr>
        </p:nvSpPr>
        <p:spPr>
          <a:xfrm>
            <a:off x="497150" y="1853248"/>
            <a:ext cx="9836458" cy="4805004"/>
          </a:xfrm>
        </p:spPr>
        <p:txBody>
          <a:bodyPr>
            <a:noAutofit/>
          </a:bodyPr>
          <a:lstStyle/>
          <a:p>
            <a:r>
              <a:rPr lang="en-US" sz="1600" b="1" i="0" u="none" strike="noStrike" dirty="0" err="1">
                <a:effectLst/>
              </a:rPr>
              <a:t>Navmeshes</a:t>
            </a:r>
            <a:r>
              <a:rPr lang="en-US" sz="1600" b="0" i="0" u="none" strike="noStrike" dirty="0">
                <a:effectLst/>
              </a:rPr>
              <a:t> are normally used in pathfinding. These are a type of data structure which are designed to finding a path between some objects over a large space. </a:t>
            </a:r>
            <a:r>
              <a:rPr lang="el-GR" sz="1600" b="0" i="0" u="none" strike="noStrike" dirty="0">
                <a:effectLst/>
              </a:rPr>
              <a:t>Και αυτό επιτυγχάνεται κυρίως, όταν ότι δεν κινείται έχει τον ορισμό </a:t>
            </a:r>
            <a:r>
              <a:rPr lang="en-US" sz="1600" b="0" i="0" u="none" strike="noStrike" dirty="0">
                <a:effectLst/>
              </a:rPr>
              <a:t>static. </a:t>
            </a:r>
            <a:r>
              <a:rPr lang="el-GR" sz="1600" b="0" i="0" u="none" strike="noStrike" dirty="0">
                <a:effectLst/>
              </a:rPr>
              <a:t>Για να δημιουργήσουμε όμως αυτό το </a:t>
            </a:r>
            <a:r>
              <a:rPr lang="en-US" sz="1600" b="0" i="0" u="none" strike="noStrike" dirty="0">
                <a:effectLst/>
              </a:rPr>
              <a:t>pathfinding path</a:t>
            </a:r>
            <a:r>
              <a:rPr lang="el-GR" sz="1600" b="0" i="0" u="none" strike="noStrike" dirty="0">
                <a:effectLst/>
              </a:rPr>
              <a:t>, θα πρέπει οτιδήποτε δεν κινείται να οριστεί </a:t>
            </a:r>
            <a:r>
              <a:rPr lang="en-US" sz="1600" b="0" i="0" u="none" strike="noStrike" dirty="0">
                <a:effectLst/>
              </a:rPr>
              <a:t>static</a:t>
            </a:r>
            <a:r>
              <a:rPr lang="el-GR" sz="1600" b="0" i="0" u="none" strike="noStrike" dirty="0">
                <a:effectLst/>
              </a:rPr>
              <a:t>, και ιδίως </a:t>
            </a:r>
            <a:r>
              <a:rPr lang="en-US" sz="1600" b="0" i="0" u="none" strike="noStrike" dirty="0">
                <a:effectLst/>
              </a:rPr>
              <a:t>navigation static</a:t>
            </a:r>
            <a:r>
              <a:rPr lang="el-GR" sz="1600" b="0" i="0" u="none" strike="noStrike" dirty="0">
                <a:effectLst/>
              </a:rPr>
              <a:t>. Αφού γίνει αυτό, θα πάμε στο </a:t>
            </a:r>
            <a:r>
              <a:rPr lang="en-US" sz="1600" b="0" i="0" u="none" strike="noStrike" dirty="0">
                <a:effectLst/>
              </a:rPr>
              <a:t>component tab</a:t>
            </a:r>
            <a:r>
              <a:rPr lang="el-GR" sz="1600" b="0" i="0" u="none" strike="noStrike" dirty="0">
                <a:effectLst/>
              </a:rPr>
              <a:t>, το οποίο βρίσκεται πάνω και θα πατήσουμε εκεί που λέει </a:t>
            </a:r>
            <a:r>
              <a:rPr lang="en-US" sz="1600" b="0" i="0" u="none" strike="noStrike" dirty="0">
                <a:effectLst/>
              </a:rPr>
              <a:t>navigation</a:t>
            </a:r>
            <a:r>
              <a:rPr lang="el-GR" sz="1600" b="0" i="0" u="none" strike="noStrike" dirty="0">
                <a:effectLst/>
              </a:rPr>
              <a:t> και θα επιλέξουμε το </a:t>
            </a:r>
            <a:r>
              <a:rPr lang="en-US" sz="1600" b="0" i="0" u="none" strike="noStrike" dirty="0">
                <a:effectLst/>
              </a:rPr>
              <a:t>Nav Mesh Agent. </a:t>
            </a:r>
            <a:r>
              <a:rPr lang="el-GR" sz="1600" b="0" i="0" u="none" strike="noStrike" dirty="0">
                <a:effectLst/>
              </a:rPr>
              <a:t>Έχοντας κάνει αυτό, θα παρατηρήσουμε όπως φαίνεται και στην φωτογραφία ότι δεξιά από το </a:t>
            </a:r>
            <a:r>
              <a:rPr lang="en-US" sz="1600" b="0" i="0" u="none" strike="noStrike" dirty="0">
                <a:effectLst/>
              </a:rPr>
              <a:t>inspector tab</a:t>
            </a:r>
            <a:r>
              <a:rPr lang="el-GR" sz="1600" b="0" i="0" u="none" strike="noStrike" dirty="0">
                <a:effectLst/>
              </a:rPr>
              <a:t> υπάρχει ένα καινούριο </a:t>
            </a:r>
            <a:r>
              <a:rPr lang="en-US" sz="1600" b="0" i="0" u="none" strike="noStrike" dirty="0">
                <a:effectLst/>
              </a:rPr>
              <a:t>tab</a:t>
            </a:r>
            <a:r>
              <a:rPr lang="el-GR" sz="1600" b="0" i="0" u="none" strike="noStrike" dirty="0">
                <a:effectLst/>
              </a:rPr>
              <a:t>, που λέγεται </a:t>
            </a:r>
            <a:r>
              <a:rPr lang="en-US" sz="1600" b="0" i="0" u="none" strike="noStrike" dirty="0">
                <a:effectLst/>
              </a:rPr>
              <a:t>navigation.</a:t>
            </a:r>
            <a:r>
              <a:rPr lang="el-GR" sz="1600" b="0" i="0" u="none" strike="noStrike" dirty="0">
                <a:effectLst/>
              </a:rPr>
              <a:t> Πατώντας το έχουμε τέσσερις επιλογές, οι οποίες είναι: </a:t>
            </a:r>
            <a:r>
              <a:rPr lang="en-US" sz="1600" b="0" i="0" u="none" strike="noStrike" dirty="0">
                <a:effectLst/>
              </a:rPr>
              <a:t>agent, areas, bake</a:t>
            </a:r>
            <a:r>
              <a:rPr lang="el-GR" sz="1600" b="0" i="0" u="none" strike="noStrike" dirty="0">
                <a:effectLst/>
              </a:rPr>
              <a:t> και</a:t>
            </a:r>
            <a:r>
              <a:rPr lang="en-US" sz="1600" b="0" i="0" u="none" strike="noStrike" dirty="0">
                <a:effectLst/>
              </a:rPr>
              <a:t> object</a:t>
            </a:r>
            <a:r>
              <a:rPr lang="el-GR" sz="1600" b="0" i="0" u="none" strike="noStrike" dirty="0">
                <a:effectLst/>
              </a:rPr>
              <a:t>. Στο </a:t>
            </a:r>
            <a:r>
              <a:rPr lang="en-US" sz="1600" b="0" i="0" u="none" strike="noStrike" dirty="0">
                <a:effectLst/>
              </a:rPr>
              <a:t>agents</a:t>
            </a:r>
            <a:r>
              <a:rPr lang="el-GR" sz="1600" b="0" i="0" u="none" strike="noStrike" dirty="0">
                <a:effectLst/>
              </a:rPr>
              <a:t>, παρατηρούμε ότι υπάρχουν διάφορες παράμετροι, οι οποίες καθορίζουν τις διαστάσεις του </a:t>
            </a:r>
            <a:r>
              <a:rPr lang="en-US" sz="1600" b="0" i="0" u="none" strike="noStrike" dirty="0">
                <a:effectLst/>
              </a:rPr>
              <a:t>agent</a:t>
            </a:r>
            <a:r>
              <a:rPr lang="el-GR" sz="1600" b="0" i="0" u="none" strike="noStrike" dirty="0">
                <a:effectLst/>
              </a:rPr>
              <a:t>. </a:t>
            </a:r>
            <a:r>
              <a:rPr lang="en-US" sz="1600" b="0" i="0" u="none" strike="noStrike" dirty="0">
                <a:effectLst/>
              </a:rPr>
              <a:t>Agent</a:t>
            </a:r>
            <a:r>
              <a:rPr lang="el-GR" sz="1600" b="0" i="0" u="none" strike="noStrike" dirty="0">
                <a:effectLst/>
              </a:rPr>
              <a:t> θεωρείται οποιοδήποτε μοντέλο ανήκει στην κατηγορία </a:t>
            </a:r>
            <a:r>
              <a:rPr lang="en-US" sz="1600" b="0" i="0" u="none" strike="noStrike" dirty="0">
                <a:effectLst/>
              </a:rPr>
              <a:t>units</a:t>
            </a:r>
            <a:r>
              <a:rPr lang="el-GR" sz="1600" b="0" i="0" u="none" strike="noStrike" dirty="0">
                <a:effectLst/>
              </a:rPr>
              <a:t> είτε είναι </a:t>
            </a:r>
            <a:r>
              <a:rPr lang="en-US" sz="1600" b="0" i="0" u="none" strike="noStrike" dirty="0" err="1">
                <a:effectLst/>
              </a:rPr>
              <a:t>playerunti</a:t>
            </a:r>
            <a:r>
              <a:rPr lang="el-GR" sz="1600" dirty="0"/>
              <a:t>, </a:t>
            </a:r>
            <a:r>
              <a:rPr lang="el-GR" sz="1600" b="0" i="0" u="none" strike="noStrike" dirty="0">
                <a:effectLst/>
              </a:rPr>
              <a:t>είτε</a:t>
            </a:r>
            <a:r>
              <a:rPr lang="en-US" sz="1600" b="0" i="0" u="none" strike="noStrike" dirty="0">
                <a:effectLst/>
              </a:rPr>
              <a:t> </a:t>
            </a:r>
            <a:r>
              <a:rPr lang="en-US" sz="1600" b="0" i="0" u="none" strike="noStrike" dirty="0" err="1">
                <a:effectLst/>
              </a:rPr>
              <a:t>enemyunit</a:t>
            </a:r>
            <a:r>
              <a:rPr lang="el-GR" sz="1600" b="0" i="0" u="none" strike="noStrike" dirty="0">
                <a:effectLst/>
              </a:rPr>
              <a:t>.  Στην συγκεκριμένη περίπτωση, ορίσαμε την διάμετρο 0,6, το ύψος 3 και το ύψος σκαλοπατιού 0,75. Στο </a:t>
            </a:r>
            <a:r>
              <a:rPr lang="en-US" sz="1600" b="0" i="0" u="none" strike="noStrike" dirty="0">
                <a:effectLst/>
              </a:rPr>
              <a:t>bake</a:t>
            </a:r>
            <a:r>
              <a:rPr lang="el-GR" sz="1600" b="0" i="0" u="none" strike="noStrike" dirty="0">
                <a:effectLst/>
              </a:rPr>
              <a:t>, έχουμε να ξανά ορίσουμε τις διαστάσεις του </a:t>
            </a:r>
            <a:r>
              <a:rPr lang="en-US" sz="1600" b="0" i="0" u="none" strike="noStrike" dirty="0">
                <a:effectLst/>
              </a:rPr>
              <a:t>agent</a:t>
            </a:r>
            <a:r>
              <a:rPr lang="el-GR" sz="1600" b="0" i="0" u="none" strike="noStrike" dirty="0">
                <a:effectLst/>
              </a:rPr>
              <a:t>, με σκοπό να δημιουργήσουμε το </a:t>
            </a:r>
            <a:r>
              <a:rPr lang="en-US" sz="1600" b="0" i="0" u="none" strike="noStrike" dirty="0">
                <a:effectLst/>
              </a:rPr>
              <a:t>pathfinding path</a:t>
            </a:r>
            <a:r>
              <a:rPr lang="el-GR" sz="1600" b="0" i="0" u="none" strike="noStrike" dirty="0">
                <a:effectLst/>
              </a:rPr>
              <a:t>, το οποίο θα βασιστεί σε αυτόν τον ορισμό. Αφού κάνουμε όλα αυτά, θα πατήσουμε το </a:t>
            </a:r>
            <a:r>
              <a:rPr lang="en-US" sz="1600" b="0" i="0" u="none" strike="noStrike" dirty="0">
                <a:effectLst/>
              </a:rPr>
              <a:t>bake</a:t>
            </a:r>
            <a:r>
              <a:rPr lang="el-GR" sz="1600" b="0" i="0" u="none" strike="noStrike" dirty="0">
                <a:effectLst/>
              </a:rPr>
              <a:t> και θα περιμένουμε να ολοκληρωθεί το </a:t>
            </a:r>
            <a:r>
              <a:rPr lang="en-US" sz="1600" b="0" i="0" u="none" strike="noStrike" dirty="0">
                <a:effectLst/>
              </a:rPr>
              <a:t>pathfinding creation.</a:t>
            </a:r>
            <a:r>
              <a:rPr lang="el-GR" sz="1600" b="0" i="0" u="none" strike="noStrike" dirty="0">
                <a:effectLst/>
              </a:rPr>
              <a:t> Στην παρακάτω διαφάνεια, δείχνουμε  μόνο το </a:t>
            </a:r>
            <a:r>
              <a:rPr lang="en-US" sz="1600" b="0" i="0" u="none" strike="noStrike" dirty="0">
                <a:effectLst/>
              </a:rPr>
              <a:t>agents</a:t>
            </a:r>
            <a:r>
              <a:rPr lang="el-GR" sz="1600" b="0" i="0" u="none" strike="noStrike" dirty="0">
                <a:effectLst/>
              </a:rPr>
              <a:t> και το </a:t>
            </a:r>
            <a:r>
              <a:rPr lang="en-US" sz="1600" b="0" i="0" u="none" strike="noStrike" dirty="0">
                <a:effectLst/>
              </a:rPr>
              <a:t>bake</a:t>
            </a:r>
            <a:r>
              <a:rPr lang="el-GR" sz="1600" b="0" i="0" u="none" strike="noStrike" dirty="0">
                <a:effectLst/>
              </a:rPr>
              <a:t>, καθώς τα άλλα δύο δεν τα χρησιμοποιούμε.</a:t>
            </a:r>
            <a:endParaRPr lang="en-GB" sz="1600" dirty="0"/>
          </a:p>
        </p:txBody>
      </p:sp>
    </p:spTree>
    <p:extLst>
      <p:ext uri="{BB962C8B-B14F-4D97-AF65-F5344CB8AC3E}">
        <p14:creationId xmlns:p14="http://schemas.microsoft.com/office/powerpoint/2010/main" val="1133071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A0DA-81F2-4027-BD34-2D8B7E4BBB29}"/>
              </a:ext>
            </a:extLst>
          </p:cNvPr>
          <p:cNvSpPr>
            <a:spLocks noGrp="1"/>
          </p:cNvSpPr>
          <p:nvPr>
            <p:ph type="title"/>
          </p:nvPr>
        </p:nvSpPr>
        <p:spPr>
          <a:xfrm>
            <a:off x="646111" y="452718"/>
            <a:ext cx="9404723" cy="795057"/>
          </a:xfrm>
        </p:spPr>
        <p:txBody>
          <a:bodyPr/>
          <a:lstStyle/>
          <a:p>
            <a:pPr algn="ctr"/>
            <a:r>
              <a:rPr lang="en-US" dirty="0" err="1"/>
              <a:t>NavMesh</a:t>
            </a:r>
            <a:r>
              <a:rPr lang="en-US" dirty="0"/>
              <a:t> </a:t>
            </a:r>
            <a:endParaRPr lang="en-GB" dirty="0"/>
          </a:p>
        </p:txBody>
      </p:sp>
      <p:sp>
        <p:nvSpPr>
          <p:cNvPr id="3" name="Text Placeholder 2">
            <a:extLst>
              <a:ext uri="{FF2B5EF4-FFF2-40B4-BE49-F238E27FC236}">
                <a16:creationId xmlns:a16="http://schemas.microsoft.com/office/drawing/2014/main" id="{BF7257FC-C525-4424-A004-1C8C89A095D3}"/>
              </a:ext>
            </a:extLst>
          </p:cNvPr>
          <p:cNvSpPr>
            <a:spLocks noGrp="1"/>
          </p:cNvSpPr>
          <p:nvPr>
            <p:ph type="body" idx="1"/>
          </p:nvPr>
        </p:nvSpPr>
        <p:spPr>
          <a:xfrm>
            <a:off x="1129946" y="1226321"/>
            <a:ext cx="2856128" cy="576262"/>
          </a:xfrm>
        </p:spPr>
        <p:txBody>
          <a:bodyPr/>
          <a:lstStyle/>
          <a:p>
            <a:r>
              <a:rPr lang="en-US" dirty="0" err="1"/>
              <a:t>NavMesh</a:t>
            </a:r>
            <a:r>
              <a:rPr lang="en-US" dirty="0"/>
              <a:t> Bake</a:t>
            </a:r>
            <a:endParaRPr lang="en-GB" dirty="0"/>
          </a:p>
        </p:txBody>
      </p:sp>
      <p:pic>
        <p:nvPicPr>
          <p:cNvPr id="8" name="Content Placeholder 7" descr="Graphical user interface, application&#10;&#10;Description automatically generated">
            <a:extLst>
              <a:ext uri="{FF2B5EF4-FFF2-40B4-BE49-F238E27FC236}">
                <a16:creationId xmlns:a16="http://schemas.microsoft.com/office/drawing/2014/main" id="{1737EBD0-48ED-4081-B855-1B30D91EE7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4154" y="1802583"/>
            <a:ext cx="4622820" cy="4899780"/>
          </a:xfrm>
        </p:spPr>
      </p:pic>
      <p:sp>
        <p:nvSpPr>
          <p:cNvPr id="5" name="Text Placeholder 4">
            <a:extLst>
              <a:ext uri="{FF2B5EF4-FFF2-40B4-BE49-F238E27FC236}">
                <a16:creationId xmlns:a16="http://schemas.microsoft.com/office/drawing/2014/main" id="{6E1FCA3F-5098-47FA-B8A9-6F227DFDFC78}"/>
              </a:ext>
            </a:extLst>
          </p:cNvPr>
          <p:cNvSpPr>
            <a:spLocks noGrp="1"/>
          </p:cNvSpPr>
          <p:nvPr>
            <p:ph type="body" sz="quarter" idx="3"/>
          </p:nvPr>
        </p:nvSpPr>
        <p:spPr>
          <a:xfrm>
            <a:off x="5654496" y="1718569"/>
            <a:ext cx="2663882" cy="576262"/>
          </a:xfrm>
        </p:spPr>
        <p:txBody>
          <a:bodyPr/>
          <a:lstStyle/>
          <a:p>
            <a:r>
              <a:rPr lang="en-US" dirty="0" err="1"/>
              <a:t>NavMesh</a:t>
            </a:r>
            <a:r>
              <a:rPr lang="en-US" dirty="0"/>
              <a:t> Agent</a:t>
            </a:r>
            <a:endParaRPr lang="en-GB" dirty="0"/>
          </a:p>
        </p:txBody>
      </p:sp>
      <p:pic>
        <p:nvPicPr>
          <p:cNvPr id="10" name="Content Placeholder 9" descr="Graphical user interface, application&#10;&#10;Description automatically generated">
            <a:extLst>
              <a:ext uri="{FF2B5EF4-FFF2-40B4-BE49-F238E27FC236}">
                <a16:creationId xmlns:a16="http://schemas.microsoft.com/office/drawing/2014/main" id="{C53339D5-0F67-4D45-ADDD-24DAD8B13C4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537598" y="428186"/>
            <a:ext cx="3320248" cy="6372636"/>
          </a:xfrm>
        </p:spPr>
      </p:pic>
      <p:sp>
        <p:nvSpPr>
          <p:cNvPr id="11" name="Arrow: Right 10">
            <a:extLst>
              <a:ext uri="{FF2B5EF4-FFF2-40B4-BE49-F238E27FC236}">
                <a16:creationId xmlns:a16="http://schemas.microsoft.com/office/drawing/2014/main" id="{0F233A78-7CBB-4018-BA9D-DCCCD068C365}"/>
              </a:ext>
            </a:extLst>
          </p:cNvPr>
          <p:cNvSpPr/>
          <p:nvPr/>
        </p:nvSpPr>
        <p:spPr>
          <a:xfrm>
            <a:off x="8318378" y="1975581"/>
            <a:ext cx="49715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Down 11">
            <a:extLst>
              <a:ext uri="{FF2B5EF4-FFF2-40B4-BE49-F238E27FC236}">
                <a16:creationId xmlns:a16="http://schemas.microsoft.com/office/drawing/2014/main" id="{B7CBC9B4-1D9B-4F19-BEE8-428B93436505}"/>
              </a:ext>
            </a:extLst>
          </p:cNvPr>
          <p:cNvSpPr/>
          <p:nvPr/>
        </p:nvSpPr>
        <p:spPr>
          <a:xfrm>
            <a:off x="1908699" y="180258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7290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4FA0-8F00-4962-9CCE-DE83090923B9}"/>
              </a:ext>
            </a:extLst>
          </p:cNvPr>
          <p:cNvSpPr>
            <a:spLocks noGrp="1"/>
          </p:cNvSpPr>
          <p:nvPr>
            <p:ph type="title"/>
          </p:nvPr>
        </p:nvSpPr>
        <p:spPr>
          <a:xfrm>
            <a:off x="645130" y="0"/>
            <a:ext cx="9404723" cy="745767"/>
          </a:xfrm>
        </p:spPr>
        <p:txBody>
          <a:bodyPr/>
          <a:lstStyle/>
          <a:p>
            <a:pPr algn="ctr"/>
            <a:r>
              <a:rPr lang="en-US" dirty="0"/>
              <a:t>Characters</a:t>
            </a:r>
            <a:endParaRPr lang="en-GB" dirty="0"/>
          </a:p>
        </p:txBody>
      </p:sp>
      <p:sp>
        <p:nvSpPr>
          <p:cNvPr id="3" name="Content Placeholder 2">
            <a:extLst>
              <a:ext uri="{FF2B5EF4-FFF2-40B4-BE49-F238E27FC236}">
                <a16:creationId xmlns:a16="http://schemas.microsoft.com/office/drawing/2014/main" id="{A3181969-0313-436C-8E9C-56B847AB09CB}"/>
              </a:ext>
            </a:extLst>
          </p:cNvPr>
          <p:cNvSpPr>
            <a:spLocks noGrp="1"/>
          </p:cNvSpPr>
          <p:nvPr>
            <p:ph idx="1"/>
          </p:nvPr>
        </p:nvSpPr>
        <p:spPr>
          <a:xfrm>
            <a:off x="435006" y="745767"/>
            <a:ext cx="10076155" cy="5974629"/>
          </a:xfrm>
        </p:spPr>
        <p:txBody>
          <a:bodyPr>
            <a:noAutofit/>
          </a:bodyPr>
          <a:lstStyle/>
          <a:p>
            <a:pPr marL="0" indent="0">
              <a:buNone/>
            </a:pPr>
            <a:r>
              <a:rPr lang="el-GR" sz="1600" dirty="0"/>
              <a:t>Παρακάτω θα δοθούν οι ομαδοποιήσεις των</a:t>
            </a:r>
            <a:r>
              <a:rPr lang="en-US" sz="1600" dirty="0"/>
              <a:t> Units (</a:t>
            </a:r>
            <a:r>
              <a:rPr lang="en-US" sz="1600" dirty="0" err="1"/>
              <a:t>playerUnits</a:t>
            </a:r>
            <a:r>
              <a:rPr lang="el-GR" sz="1600" dirty="0"/>
              <a:t> και </a:t>
            </a:r>
            <a:r>
              <a:rPr lang="en-US" sz="1600" dirty="0" err="1"/>
              <a:t>EnemyUnits</a:t>
            </a:r>
            <a:r>
              <a:rPr lang="el-GR" sz="1600" dirty="0"/>
              <a:t>) καθώς και των κτηρίων.</a:t>
            </a:r>
          </a:p>
          <a:p>
            <a:pPr lvl="1"/>
            <a:r>
              <a:rPr lang="en-GB" sz="1600" dirty="0" err="1"/>
              <a:t>PlayerUnits</a:t>
            </a:r>
            <a:endParaRPr lang="en-GB" sz="1600" dirty="0"/>
          </a:p>
          <a:p>
            <a:pPr lvl="2">
              <a:buFont typeface="Wingdings" panose="05000000000000000000" pitchFamily="2" charset="2"/>
              <a:buChar char="v"/>
            </a:pPr>
            <a:r>
              <a:rPr lang="en-GB" dirty="0"/>
              <a:t>Peasant</a:t>
            </a:r>
          </a:p>
          <a:p>
            <a:pPr lvl="2">
              <a:buFont typeface="Wingdings" panose="05000000000000000000" pitchFamily="2" charset="2"/>
              <a:buChar char="v"/>
            </a:pPr>
            <a:r>
              <a:rPr lang="en-GB" dirty="0"/>
              <a:t>Soldier</a:t>
            </a:r>
          </a:p>
          <a:p>
            <a:pPr lvl="2">
              <a:buFont typeface="Wingdings" panose="05000000000000000000" pitchFamily="2" charset="2"/>
              <a:buChar char="v"/>
            </a:pPr>
            <a:r>
              <a:rPr lang="en-GB" dirty="0"/>
              <a:t>Sergeant</a:t>
            </a:r>
          </a:p>
          <a:p>
            <a:pPr lvl="2">
              <a:buFont typeface="Wingdings" panose="05000000000000000000" pitchFamily="2" charset="2"/>
              <a:buChar char="v"/>
            </a:pPr>
            <a:r>
              <a:rPr lang="en-GB" dirty="0"/>
              <a:t>Elite</a:t>
            </a:r>
          </a:p>
          <a:p>
            <a:pPr lvl="2">
              <a:buFont typeface="Wingdings" panose="05000000000000000000" pitchFamily="2" charset="2"/>
              <a:buChar char="v"/>
            </a:pPr>
            <a:r>
              <a:rPr lang="en-GB" dirty="0"/>
              <a:t>Command</a:t>
            </a:r>
          </a:p>
          <a:p>
            <a:pPr lvl="2">
              <a:buFont typeface="Wingdings" panose="05000000000000000000" pitchFamily="2" charset="2"/>
              <a:buChar char="v"/>
            </a:pPr>
            <a:r>
              <a:rPr lang="en-GB" dirty="0"/>
              <a:t>Healer</a:t>
            </a:r>
          </a:p>
          <a:p>
            <a:pPr lvl="2">
              <a:buFont typeface="Wingdings" panose="05000000000000000000" pitchFamily="2" charset="2"/>
              <a:buChar char="v"/>
            </a:pPr>
            <a:r>
              <a:rPr lang="en-GB" dirty="0"/>
              <a:t>Shooter</a:t>
            </a:r>
          </a:p>
          <a:p>
            <a:pPr lvl="2">
              <a:buFont typeface="Wingdings" panose="05000000000000000000" pitchFamily="2" charset="2"/>
              <a:buChar char="v"/>
            </a:pPr>
            <a:r>
              <a:rPr lang="en-GB" dirty="0"/>
              <a:t>Hero</a:t>
            </a:r>
          </a:p>
          <a:p>
            <a:pPr lvl="2">
              <a:buFont typeface="Wingdings" panose="05000000000000000000" pitchFamily="2" charset="2"/>
              <a:buChar char="v"/>
            </a:pPr>
            <a:r>
              <a:rPr lang="en-GB" dirty="0"/>
              <a:t>Hero1</a:t>
            </a:r>
          </a:p>
          <a:p>
            <a:pPr marL="0" indent="0">
              <a:buNone/>
            </a:pPr>
            <a:endParaRPr lang="en-GB" sz="1600" dirty="0">
              <a:latin typeface="Consolas" panose="020B0609020204030204" pitchFamily="49" charset="0"/>
            </a:endParaRPr>
          </a:p>
        </p:txBody>
      </p:sp>
    </p:spTree>
    <p:extLst>
      <p:ext uri="{BB962C8B-B14F-4D97-AF65-F5344CB8AC3E}">
        <p14:creationId xmlns:p14="http://schemas.microsoft.com/office/powerpoint/2010/main" val="63023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1563329" y="690879"/>
            <a:ext cx="2764831" cy="5557519"/>
          </a:xfrm>
        </p:spPr>
        <p:txBody>
          <a:bodyPr anchor="ctr">
            <a:normAutofit/>
          </a:bodyPr>
          <a:lstStyle/>
          <a:p>
            <a:pPr algn="r"/>
            <a:r>
              <a:rPr lang="el-GR" dirty="0">
                <a:solidFill>
                  <a:srgbClr val="FFFFFF"/>
                </a:solidFill>
              </a:rPr>
              <a:t>Σχεδίαση</a:t>
            </a:r>
            <a:endParaRPr lang="en-GB" dirty="0">
              <a:solidFill>
                <a:srgbClr val="FFFFFF"/>
              </a:solidFill>
            </a:endParaRPr>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5064763" y="184517"/>
            <a:ext cx="4947854" cy="6304773"/>
          </a:xfrm>
        </p:spPr>
        <p:txBody>
          <a:bodyPr anchor="ctr">
            <a:normAutofit fontScale="77500" lnSpcReduction="20000"/>
          </a:bodyPr>
          <a:lstStyle/>
          <a:p>
            <a:r>
              <a:rPr lang="el-GR" dirty="0"/>
              <a:t>Τα κτήρια από την άλλη  έχουν μόνο τις λειτουργίες αναβάθμισης του εαυτού τους, αναβάθμιση  όπλων και πανοπλιών, αναπαραγωγή μονάδων(</a:t>
            </a:r>
            <a:r>
              <a:rPr lang="en-US" dirty="0"/>
              <a:t>units)</a:t>
            </a:r>
            <a:r>
              <a:rPr lang="el-GR" dirty="0"/>
              <a:t>, συλλογή </a:t>
            </a:r>
            <a:r>
              <a:rPr lang="en-US" dirty="0"/>
              <a:t>resources (</a:t>
            </a:r>
            <a:r>
              <a:rPr lang="el-GR" dirty="0"/>
              <a:t>μερικά από αυτά) και </a:t>
            </a:r>
            <a:r>
              <a:rPr lang="en-US" dirty="0"/>
              <a:t>defend</a:t>
            </a:r>
            <a:r>
              <a:rPr lang="el-GR" dirty="0"/>
              <a:t> με κύριο σκοπό να απωθήσουν οποιαδήποτε απειλή αναγνωρίσουν.</a:t>
            </a:r>
          </a:p>
          <a:p>
            <a:r>
              <a:rPr lang="el-GR" dirty="0"/>
              <a:t>Θέμα Εφαρμογής: </a:t>
            </a:r>
            <a:r>
              <a:rPr lang="en-US" dirty="0"/>
              <a:t>Recreation</a:t>
            </a:r>
            <a:r>
              <a:rPr lang="el-GR" dirty="0"/>
              <a:t> το κλασσικού </a:t>
            </a:r>
            <a:r>
              <a:rPr lang="en-US" dirty="0"/>
              <a:t>warcraft</a:t>
            </a:r>
            <a:r>
              <a:rPr lang="el-GR" dirty="0"/>
              <a:t> όπου θα </a:t>
            </a:r>
            <a:r>
              <a:rPr lang="el-GR" dirty="0" err="1"/>
              <a:t>ειπώνονται</a:t>
            </a:r>
            <a:r>
              <a:rPr lang="el-GR" dirty="0"/>
              <a:t> ιστορίες άλλων χαρακτήρων που δεν άφησαν το </a:t>
            </a:r>
            <a:r>
              <a:rPr lang="en-US" dirty="0"/>
              <a:t>mark</a:t>
            </a:r>
            <a:r>
              <a:rPr lang="el-GR" dirty="0"/>
              <a:t> τους στον φανταστικό κόσμο του </a:t>
            </a:r>
            <a:r>
              <a:rPr lang="en-US" dirty="0"/>
              <a:t>warcraft</a:t>
            </a:r>
            <a:r>
              <a:rPr lang="el-GR" dirty="0"/>
              <a:t> αλλά που πιστεύω ότι θα υπήρχαν ή θα μπορούσε να υπάρξουν.</a:t>
            </a:r>
          </a:p>
          <a:p>
            <a:r>
              <a:rPr lang="el-GR" dirty="0"/>
              <a:t>Κοινό-Στόχος : Λάτρεις των κλασσικών </a:t>
            </a:r>
            <a:r>
              <a:rPr lang="en-US" dirty="0"/>
              <a:t>strategy games</a:t>
            </a:r>
            <a:r>
              <a:rPr lang="el-GR" dirty="0"/>
              <a:t>, </a:t>
            </a:r>
            <a:r>
              <a:rPr lang="el-GR" dirty="0" err="1"/>
              <a:t>κάθως</a:t>
            </a:r>
            <a:r>
              <a:rPr lang="el-GR" dirty="0"/>
              <a:t> και για τους λάτρεις του</a:t>
            </a:r>
            <a:r>
              <a:rPr lang="en-US" dirty="0"/>
              <a:t> warcraft </a:t>
            </a:r>
            <a:r>
              <a:rPr lang="el-GR" dirty="0"/>
              <a:t>προτού  φύγει από το </a:t>
            </a:r>
            <a:r>
              <a:rPr lang="en-US" dirty="0" err="1"/>
              <a:t>rts</a:t>
            </a:r>
            <a:r>
              <a:rPr lang="en-US" dirty="0"/>
              <a:t> </a:t>
            </a:r>
            <a:r>
              <a:rPr lang="el-GR" dirty="0"/>
              <a:t>και γίνει </a:t>
            </a:r>
            <a:r>
              <a:rPr lang="en-US" dirty="0" err="1"/>
              <a:t>mmo</a:t>
            </a:r>
            <a:r>
              <a:rPr lang="el-GR" dirty="0"/>
              <a:t>. </a:t>
            </a:r>
          </a:p>
          <a:p>
            <a:r>
              <a:rPr lang="el-GR" dirty="0"/>
              <a:t>Εργαλεία-Πλατφόρμα Σχεδίασης: </a:t>
            </a:r>
            <a:r>
              <a:rPr lang="en-US" dirty="0"/>
              <a:t>Unity </a:t>
            </a:r>
          </a:p>
          <a:p>
            <a:r>
              <a:rPr lang="en-US" dirty="0"/>
              <a:t>Animations/Texture/Shader/Models/Assets: </a:t>
            </a:r>
            <a:r>
              <a:rPr lang="en-US" dirty="0" err="1"/>
              <a:t>wow.export</a:t>
            </a:r>
            <a:r>
              <a:rPr lang="en-US" dirty="0"/>
              <a:t>,</a:t>
            </a:r>
            <a:r>
              <a:rPr lang="el-GR" dirty="0"/>
              <a:t> </a:t>
            </a:r>
            <a:r>
              <a:rPr lang="en-US" dirty="0"/>
              <a:t>wow model viewer, hive workshop, unity assets store,</a:t>
            </a:r>
            <a:r>
              <a:rPr lang="el-GR" dirty="0"/>
              <a:t> </a:t>
            </a:r>
            <a:r>
              <a:rPr lang="en-US" dirty="0" err="1"/>
              <a:t>mixamo</a:t>
            </a:r>
            <a:r>
              <a:rPr lang="el-GR" dirty="0"/>
              <a:t>.</a:t>
            </a:r>
          </a:p>
          <a:p>
            <a:r>
              <a:rPr lang="en-US" dirty="0"/>
              <a:t>Scripting: Hand written code</a:t>
            </a:r>
          </a:p>
          <a:p>
            <a:r>
              <a:rPr lang="en-US" dirty="0"/>
              <a:t>Sound FX: </a:t>
            </a:r>
            <a:r>
              <a:rPr lang="el-GR" dirty="0"/>
              <a:t>Δεν χρησιμοποιήθηκαν ήχοι σε αυτό το στάδιο υλοποίησης καθώς δόθηκε έμφαση στην δημιουργία </a:t>
            </a:r>
            <a:r>
              <a:rPr lang="en-US" dirty="0"/>
              <a:t>mechanics</a:t>
            </a:r>
            <a:r>
              <a:rPr lang="el-GR" dirty="0"/>
              <a:t> παρά στην </a:t>
            </a:r>
            <a:r>
              <a:rPr lang="el-GR" dirty="0" err="1"/>
              <a:t>εμπλούτιση</a:t>
            </a:r>
            <a:r>
              <a:rPr lang="el-GR" dirty="0"/>
              <a:t> </a:t>
            </a:r>
            <a:r>
              <a:rPr lang="el-GR" dirty="0" err="1"/>
              <a:t>οπτικο-ασκουστικού</a:t>
            </a:r>
            <a:r>
              <a:rPr lang="el-GR" dirty="0"/>
              <a:t> υλικού.</a:t>
            </a:r>
          </a:p>
          <a:p>
            <a:endParaRPr lang="el-GR" dirty="0"/>
          </a:p>
        </p:txBody>
      </p:sp>
    </p:spTree>
    <p:extLst>
      <p:ext uri="{BB962C8B-B14F-4D97-AF65-F5344CB8AC3E}">
        <p14:creationId xmlns:p14="http://schemas.microsoft.com/office/powerpoint/2010/main" val="36770132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4FA0-8F00-4962-9CCE-DE83090923B9}"/>
              </a:ext>
            </a:extLst>
          </p:cNvPr>
          <p:cNvSpPr>
            <a:spLocks noGrp="1"/>
          </p:cNvSpPr>
          <p:nvPr>
            <p:ph type="title"/>
          </p:nvPr>
        </p:nvSpPr>
        <p:spPr>
          <a:xfrm>
            <a:off x="645130" y="0"/>
            <a:ext cx="9404723" cy="745767"/>
          </a:xfrm>
        </p:spPr>
        <p:txBody>
          <a:bodyPr/>
          <a:lstStyle/>
          <a:p>
            <a:pPr algn="ctr"/>
            <a:r>
              <a:rPr lang="en-US" dirty="0"/>
              <a:t>Characters</a:t>
            </a:r>
            <a:endParaRPr lang="en-GB" dirty="0"/>
          </a:p>
        </p:txBody>
      </p:sp>
      <p:sp>
        <p:nvSpPr>
          <p:cNvPr id="3" name="Content Placeholder 2">
            <a:extLst>
              <a:ext uri="{FF2B5EF4-FFF2-40B4-BE49-F238E27FC236}">
                <a16:creationId xmlns:a16="http://schemas.microsoft.com/office/drawing/2014/main" id="{A3181969-0313-436C-8E9C-56B847AB09CB}"/>
              </a:ext>
            </a:extLst>
          </p:cNvPr>
          <p:cNvSpPr>
            <a:spLocks noGrp="1"/>
          </p:cNvSpPr>
          <p:nvPr>
            <p:ph idx="1"/>
          </p:nvPr>
        </p:nvSpPr>
        <p:spPr>
          <a:xfrm>
            <a:off x="435006" y="745767"/>
            <a:ext cx="10076155" cy="5974629"/>
          </a:xfrm>
        </p:spPr>
        <p:txBody>
          <a:bodyPr>
            <a:noAutofit/>
          </a:bodyPr>
          <a:lstStyle/>
          <a:p>
            <a:pPr marL="0" indent="0">
              <a:buNone/>
            </a:pPr>
            <a:r>
              <a:rPr lang="el-GR" sz="1600" dirty="0"/>
              <a:t>Παρακάτω θα δοθούν οι ομαδοποιήσεις των</a:t>
            </a:r>
            <a:r>
              <a:rPr lang="en-US" sz="1600" dirty="0"/>
              <a:t> Units (</a:t>
            </a:r>
            <a:r>
              <a:rPr lang="en-US" sz="1600" dirty="0" err="1"/>
              <a:t>playerUnits</a:t>
            </a:r>
            <a:r>
              <a:rPr lang="el-GR" sz="1600" dirty="0"/>
              <a:t> και </a:t>
            </a:r>
            <a:r>
              <a:rPr lang="en-US" sz="1600" dirty="0" err="1"/>
              <a:t>EnemyUnits</a:t>
            </a:r>
            <a:r>
              <a:rPr lang="el-GR" sz="1600" dirty="0"/>
              <a:t>) καθώς και των κτηρίων.</a:t>
            </a:r>
            <a:endParaRPr lang="en-US" sz="1600" dirty="0"/>
          </a:p>
          <a:p>
            <a:pPr lvl="1"/>
            <a:r>
              <a:rPr lang="en-US" sz="1600" dirty="0"/>
              <a:t>Enemy</a:t>
            </a:r>
            <a:r>
              <a:rPr lang="en-GB" sz="1600" dirty="0"/>
              <a:t>Units</a:t>
            </a:r>
          </a:p>
          <a:p>
            <a:pPr lvl="2">
              <a:buFont typeface="Wingdings" panose="05000000000000000000" pitchFamily="2" charset="2"/>
              <a:buChar char="v"/>
            </a:pPr>
            <a:r>
              <a:rPr lang="en-GB" dirty="0" err="1"/>
              <a:t>Peasantorc</a:t>
            </a:r>
            <a:endParaRPr lang="en-GB" dirty="0"/>
          </a:p>
          <a:p>
            <a:pPr lvl="2">
              <a:buFont typeface="Wingdings" panose="05000000000000000000" pitchFamily="2" charset="2"/>
              <a:buChar char="v"/>
            </a:pPr>
            <a:r>
              <a:rPr lang="en-GB" dirty="0" err="1"/>
              <a:t>Soldierorc</a:t>
            </a:r>
            <a:endParaRPr lang="en-GB" dirty="0"/>
          </a:p>
          <a:p>
            <a:pPr lvl="2">
              <a:buFont typeface="Wingdings" panose="05000000000000000000" pitchFamily="2" charset="2"/>
              <a:buChar char="v"/>
            </a:pPr>
            <a:r>
              <a:rPr lang="en-GB" dirty="0" err="1"/>
              <a:t>Sergeantorc</a:t>
            </a:r>
            <a:endParaRPr lang="en-GB" dirty="0"/>
          </a:p>
          <a:p>
            <a:pPr lvl="2">
              <a:buFont typeface="Wingdings" panose="05000000000000000000" pitchFamily="2" charset="2"/>
              <a:buChar char="v"/>
            </a:pPr>
            <a:r>
              <a:rPr lang="en-GB" dirty="0" err="1"/>
              <a:t>Eliteorc</a:t>
            </a:r>
            <a:endParaRPr lang="en-GB" dirty="0"/>
          </a:p>
          <a:p>
            <a:pPr lvl="2">
              <a:buFont typeface="Wingdings" panose="05000000000000000000" pitchFamily="2" charset="2"/>
              <a:buChar char="v"/>
            </a:pPr>
            <a:r>
              <a:rPr lang="en-GB" dirty="0" err="1"/>
              <a:t>Commandorc</a:t>
            </a:r>
            <a:endParaRPr lang="en-GB" dirty="0"/>
          </a:p>
          <a:p>
            <a:pPr lvl="2">
              <a:buFont typeface="Wingdings" panose="05000000000000000000" pitchFamily="2" charset="2"/>
              <a:buChar char="v"/>
            </a:pPr>
            <a:r>
              <a:rPr lang="en-GB" dirty="0" err="1"/>
              <a:t>Healerorc</a:t>
            </a:r>
            <a:endParaRPr lang="en-GB" dirty="0"/>
          </a:p>
          <a:p>
            <a:pPr lvl="2">
              <a:buFont typeface="Wingdings" panose="05000000000000000000" pitchFamily="2" charset="2"/>
              <a:buChar char="v"/>
            </a:pPr>
            <a:r>
              <a:rPr lang="en-GB" dirty="0" err="1"/>
              <a:t>Shooterorc</a:t>
            </a:r>
            <a:endParaRPr lang="en-GB" dirty="0"/>
          </a:p>
          <a:p>
            <a:pPr lvl="2">
              <a:buFont typeface="Wingdings" panose="05000000000000000000" pitchFamily="2" charset="2"/>
              <a:buChar char="v"/>
            </a:pPr>
            <a:r>
              <a:rPr lang="en-GB" dirty="0" err="1"/>
              <a:t>Heroorc</a:t>
            </a:r>
            <a:endParaRPr lang="en-GB" dirty="0"/>
          </a:p>
          <a:p>
            <a:pPr lvl="2">
              <a:buFont typeface="Wingdings" panose="05000000000000000000" pitchFamily="2" charset="2"/>
              <a:buChar char="v"/>
            </a:pPr>
            <a:r>
              <a:rPr lang="en-GB" dirty="0"/>
              <a:t>Hero1orc</a:t>
            </a:r>
          </a:p>
          <a:p>
            <a:pPr marL="0" indent="0">
              <a:buNone/>
            </a:pPr>
            <a:endParaRPr lang="el-GR" sz="1600" dirty="0"/>
          </a:p>
        </p:txBody>
      </p:sp>
    </p:spTree>
    <p:extLst>
      <p:ext uri="{BB962C8B-B14F-4D97-AF65-F5344CB8AC3E}">
        <p14:creationId xmlns:p14="http://schemas.microsoft.com/office/powerpoint/2010/main" val="2209641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4FA0-8F00-4962-9CCE-DE83090923B9}"/>
              </a:ext>
            </a:extLst>
          </p:cNvPr>
          <p:cNvSpPr>
            <a:spLocks noGrp="1"/>
          </p:cNvSpPr>
          <p:nvPr>
            <p:ph type="title"/>
          </p:nvPr>
        </p:nvSpPr>
        <p:spPr>
          <a:xfrm>
            <a:off x="645130" y="0"/>
            <a:ext cx="9404723" cy="745767"/>
          </a:xfrm>
        </p:spPr>
        <p:txBody>
          <a:bodyPr/>
          <a:lstStyle/>
          <a:p>
            <a:pPr algn="ctr"/>
            <a:r>
              <a:rPr lang="en-US" dirty="0"/>
              <a:t>Characters</a:t>
            </a:r>
            <a:endParaRPr lang="en-GB" dirty="0"/>
          </a:p>
        </p:txBody>
      </p:sp>
      <p:sp>
        <p:nvSpPr>
          <p:cNvPr id="3" name="Content Placeholder 2">
            <a:extLst>
              <a:ext uri="{FF2B5EF4-FFF2-40B4-BE49-F238E27FC236}">
                <a16:creationId xmlns:a16="http://schemas.microsoft.com/office/drawing/2014/main" id="{A3181969-0313-436C-8E9C-56B847AB09CB}"/>
              </a:ext>
            </a:extLst>
          </p:cNvPr>
          <p:cNvSpPr>
            <a:spLocks noGrp="1"/>
          </p:cNvSpPr>
          <p:nvPr>
            <p:ph idx="1"/>
          </p:nvPr>
        </p:nvSpPr>
        <p:spPr>
          <a:xfrm>
            <a:off x="435006" y="745767"/>
            <a:ext cx="10076155" cy="5974629"/>
          </a:xfrm>
        </p:spPr>
        <p:txBody>
          <a:bodyPr>
            <a:noAutofit/>
          </a:bodyPr>
          <a:lstStyle/>
          <a:p>
            <a:pPr marL="0" indent="0">
              <a:buNone/>
            </a:pPr>
            <a:r>
              <a:rPr lang="el-GR" sz="1600" dirty="0"/>
              <a:t>Παρακάτω θα δοθούν οι ομαδοποιήσεις των</a:t>
            </a:r>
            <a:r>
              <a:rPr lang="en-US" sz="1600" dirty="0"/>
              <a:t> Units (</a:t>
            </a:r>
            <a:r>
              <a:rPr lang="en-US" sz="1600" dirty="0" err="1"/>
              <a:t>playerUnits</a:t>
            </a:r>
            <a:r>
              <a:rPr lang="el-GR" sz="1600" dirty="0"/>
              <a:t> και </a:t>
            </a:r>
            <a:r>
              <a:rPr lang="en-US" sz="1600" dirty="0" err="1"/>
              <a:t>EnemyUnits</a:t>
            </a:r>
            <a:r>
              <a:rPr lang="el-GR" sz="1600" dirty="0"/>
              <a:t>) καθώς και των κτηρίων.</a:t>
            </a:r>
            <a:endParaRPr lang="en-US" sz="1600" dirty="0"/>
          </a:p>
          <a:p>
            <a:pPr lvl="1"/>
            <a:r>
              <a:rPr lang="en-US" sz="1600" dirty="0" err="1"/>
              <a:t>PlayerBuilding</a:t>
            </a:r>
            <a:endParaRPr lang="en-GB" sz="1600" dirty="0"/>
          </a:p>
          <a:p>
            <a:pPr lvl="2">
              <a:buFont typeface="Wingdings" panose="05000000000000000000" pitchFamily="2" charset="2"/>
              <a:buChar char="v"/>
            </a:pPr>
            <a:r>
              <a:rPr lang="en-US" dirty="0"/>
              <a:t>Barracks</a:t>
            </a:r>
          </a:p>
          <a:p>
            <a:pPr lvl="2">
              <a:buFont typeface="Wingdings" panose="05000000000000000000" pitchFamily="2" charset="2"/>
              <a:buChar char="v"/>
            </a:pPr>
            <a:r>
              <a:rPr lang="en-US" dirty="0"/>
              <a:t>Townhall</a:t>
            </a:r>
          </a:p>
          <a:p>
            <a:pPr lvl="2">
              <a:buFont typeface="Wingdings" panose="05000000000000000000" pitchFamily="2" charset="2"/>
              <a:buChar char="v"/>
            </a:pPr>
            <a:r>
              <a:rPr lang="en-US" dirty="0" err="1"/>
              <a:t>DeffenceTower</a:t>
            </a:r>
            <a:endParaRPr lang="en-US" dirty="0"/>
          </a:p>
          <a:p>
            <a:pPr lvl="2">
              <a:buFont typeface="Wingdings" panose="05000000000000000000" pitchFamily="2" charset="2"/>
              <a:buChar char="v"/>
            </a:pPr>
            <a:r>
              <a:rPr lang="en-US" dirty="0" err="1"/>
              <a:t>WatcTower</a:t>
            </a:r>
            <a:endParaRPr lang="en-US" dirty="0"/>
          </a:p>
          <a:p>
            <a:pPr lvl="2">
              <a:buFont typeface="Wingdings" panose="05000000000000000000" pitchFamily="2" charset="2"/>
              <a:buChar char="v"/>
            </a:pPr>
            <a:r>
              <a:rPr lang="en-US" dirty="0"/>
              <a:t>Farm</a:t>
            </a:r>
          </a:p>
          <a:p>
            <a:pPr lvl="2">
              <a:buFont typeface="Wingdings" panose="05000000000000000000" pitchFamily="2" charset="2"/>
              <a:buChar char="v"/>
            </a:pPr>
            <a:r>
              <a:rPr lang="en-US" dirty="0"/>
              <a:t>Altar</a:t>
            </a:r>
          </a:p>
          <a:p>
            <a:pPr lvl="2">
              <a:buFont typeface="Wingdings" panose="05000000000000000000" pitchFamily="2" charset="2"/>
              <a:buChar char="v"/>
            </a:pPr>
            <a:r>
              <a:rPr lang="en-US" dirty="0"/>
              <a:t>Fortress</a:t>
            </a:r>
          </a:p>
          <a:p>
            <a:pPr lvl="2">
              <a:buFont typeface="Wingdings" panose="05000000000000000000" pitchFamily="2" charset="2"/>
              <a:buChar char="v"/>
            </a:pPr>
            <a:r>
              <a:rPr lang="en-US" dirty="0"/>
              <a:t>Mine	</a:t>
            </a:r>
            <a:endParaRPr lang="en-US" sz="1600" dirty="0"/>
          </a:p>
          <a:p>
            <a:pPr marL="0" indent="0">
              <a:buNone/>
            </a:pPr>
            <a:r>
              <a:rPr lang="el-GR" sz="1600" dirty="0"/>
              <a:t>Να σημειωθεί ότι σε κανένα </a:t>
            </a:r>
            <a:r>
              <a:rPr lang="en-US" sz="1600" dirty="0"/>
              <a:t>unit</a:t>
            </a:r>
            <a:r>
              <a:rPr lang="el-GR" sz="1600" dirty="0"/>
              <a:t> ή</a:t>
            </a:r>
            <a:r>
              <a:rPr lang="en-US" sz="1600" dirty="0"/>
              <a:t> building</a:t>
            </a:r>
            <a:r>
              <a:rPr lang="el-GR" sz="1600" dirty="0"/>
              <a:t> δεν έχουν ενσωματωθεί τα</a:t>
            </a:r>
            <a:r>
              <a:rPr lang="en-US" sz="1600" dirty="0"/>
              <a:t> animations</a:t>
            </a:r>
            <a:r>
              <a:rPr lang="el-GR" sz="1600" dirty="0"/>
              <a:t> (αλλά υπάρχουν μέσα στον φάκελο αφιλτράριστα που σημαίνει ότι αρκετά </a:t>
            </a:r>
            <a:r>
              <a:rPr lang="en-US" sz="1600" dirty="0"/>
              <a:t>animations</a:t>
            </a:r>
            <a:r>
              <a:rPr lang="el-GR" sz="1600" dirty="0"/>
              <a:t> από αυτά μπορεί να μην χρησιμοποιούνταν ποτέ). Ο λόγος που δεν ενσωματώθηκαν είναι ότι η δημιουργία των </a:t>
            </a:r>
            <a:r>
              <a:rPr lang="en-US" sz="1600" dirty="0"/>
              <a:t>mechanics </a:t>
            </a:r>
            <a:r>
              <a:rPr lang="el-GR" sz="1600" dirty="0"/>
              <a:t> αποτέλεσε μεγαλύτερο </a:t>
            </a:r>
            <a:r>
              <a:rPr lang="en-US" sz="1600" dirty="0"/>
              <a:t>challenge</a:t>
            </a:r>
            <a:r>
              <a:rPr lang="el-GR" sz="1600" dirty="0"/>
              <a:t> από ότι περίμενα και δεν πρόλαβα να τα ενσωματώσω μέσα στα</a:t>
            </a:r>
            <a:r>
              <a:rPr lang="en-US" sz="1600" dirty="0"/>
              <a:t> scripts</a:t>
            </a:r>
            <a:r>
              <a:rPr lang="el-GR" sz="1600" dirty="0"/>
              <a:t>.</a:t>
            </a:r>
            <a:r>
              <a:rPr lang="en-US" sz="1600" dirty="0"/>
              <a:t> </a:t>
            </a:r>
            <a:r>
              <a:rPr lang="el-GR" sz="1600" dirty="0"/>
              <a:t>Προτού παρουσιαστούν όλα τα κτήρια και μονάδες και τα </a:t>
            </a:r>
            <a:r>
              <a:rPr lang="en-US" sz="1600" dirty="0"/>
              <a:t>stats</a:t>
            </a:r>
            <a:r>
              <a:rPr lang="el-GR" sz="1600" dirty="0"/>
              <a:t>, θα παρατηρηθεί ότι κάθε </a:t>
            </a:r>
            <a:r>
              <a:rPr lang="en-US" sz="1600" dirty="0"/>
              <a:t>unit</a:t>
            </a:r>
            <a:r>
              <a:rPr lang="el-GR" sz="1600" dirty="0"/>
              <a:t> έχει ένα</a:t>
            </a:r>
            <a:r>
              <a:rPr lang="en-US" sz="1600" dirty="0"/>
              <a:t> </a:t>
            </a:r>
            <a:r>
              <a:rPr lang="en-US" sz="1600" dirty="0" err="1"/>
              <a:t>healthbar</a:t>
            </a:r>
            <a:r>
              <a:rPr lang="el-GR" sz="1600" dirty="0"/>
              <a:t>, το οποίο διαχειρίζεται από το</a:t>
            </a:r>
            <a:r>
              <a:rPr lang="en-US" sz="1600" dirty="0"/>
              <a:t> script</a:t>
            </a:r>
            <a:r>
              <a:rPr lang="el-GR" sz="1600" dirty="0"/>
              <a:t> </a:t>
            </a:r>
            <a:r>
              <a:rPr lang="en-US" sz="1600" dirty="0" err="1"/>
              <a:t>UnitsStatsDiplay</a:t>
            </a:r>
            <a:r>
              <a:rPr lang="el-GR" sz="1600" dirty="0"/>
              <a:t> από πάνω και ένα αόρατο</a:t>
            </a:r>
            <a:r>
              <a:rPr lang="en-US" sz="1600" dirty="0"/>
              <a:t> </a:t>
            </a:r>
            <a:r>
              <a:rPr lang="en-US" sz="1600" dirty="0" err="1"/>
              <a:t>HighLight</a:t>
            </a:r>
            <a:r>
              <a:rPr lang="el-GR" sz="1600" dirty="0"/>
              <a:t> το οποίο ενεργοποιείται όταν κάνει </a:t>
            </a:r>
            <a:r>
              <a:rPr lang="en-US" sz="1600" dirty="0"/>
              <a:t>select</a:t>
            </a:r>
            <a:r>
              <a:rPr lang="el-GR" sz="1600" dirty="0"/>
              <a:t> ο παίκτης το </a:t>
            </a:r>
            <a:r>
              <a:rPr lang="en-US" sz="1600" dirty="0"/>
              <a:t>unit</a:t>
            </a:r>
            <a:r>
              <a:rPr lang="el-GR" sz="1600" dirty="0"/>
              <a:t> ή</a:t>
            </a:r>
            <a:r>
              <a:rPr lang="en-US" sz="1600" dirty="0"/>
              <a:t> building</a:t>
            </a:r>
            <a:r>
              <a:rPr lang="el-GR" sz="1600" dirty="0"/>
              <a:t>.</a:t>
            </a:r>
            <a:endParaRPr lang="en-US" sz="1600" dirty="0"/>
          </a:p>
          <a:p>
            <a:pPr marL="514350" lvl="1" indent="0">
              <a:buNone/>
            </a:pPr>
            <a:endParaRPr lang="en-US" dirty="0"/>
          </a:p>
          <a:p>
            <a:pPr marL="914400" lvl="2" indent="0">
              <a:buNone/>
            </a:pPr>
            <a:r>
              <a:rPr lang="en-US" dirty="0"/>
              <a:t>	</a:t>
            </a:r>
            <a:endParaRPr lang="el-GR" dirty="0"/>
          </a:p>
        </p:txBody>
      </p:sp>
    </p:spTree>
    <p:extLst>
      <p:ext uri="{BB962C8B-B14F-4D97-AF65-F5344CB8AC3E}">
        <p14:creationId xmlns:p14="http://schemas.microsoft.com/office/powerpoint/2010/main" val="1685701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DCC7-B804-4B0B-AC64-67632EF01974}"/>
              </a:ext>
            </a:extLst>
          </p:cNvPr>
          <p:cNvSpPr>
            <a:spLocks noGrp="1"/>
          </p:cNvSpPr>
          <p:nvPr>
            <p:ph type="title"/>
          </p:nvPr>
        </p:nvSpPr>
        <p:spPr>
          <a:xfrm>
            <a:off x="646111" y="452718"/>
            <a:ext cx="9404723" cy="656991"/>
          </a:xfrm>
        </p:spPr>
        <p:txBody>
          <a:bodyPr/>
          <a:lstStyle/>
          <a:p>
            <a:pPr algn="ctr"/>
            <a:r>
              <a:rPr lang="en-US" sz="3000" dirty="0" err="1"/>
              <a:t>HighLight</a:t>
            </a:r>
            <a:r>
              <a:rPr lang="en-US" sz="3000" dirty="0"/>
              <a:t> (circle to show selected unit )</a:t>
            </a:r>
            <a:endParaRPr lang="en-GB" sz="3000" dirty="0"/>
          </a:p>
        </p:txBody>
      </p:sp>
      <p:sp>
        <p:nvSpPr>
          <p:cNvPr id="3" name="Text Placeholder 2">
            <a:extLst>
              <a:ext uri="{FF2B5EF4-FFF2-40B4-BE49-F238E27FC236}">
                <a16:creationId xmlns:a16="http://schemas.microsoft.com/office/drawing/2014/main" id="{70092ACC-D8D7-4D40-A905-8555C26A9836}"/>
              </a:ext>
            </a:extLst>
          </p:cNvPr>
          <p:cNvSpPr>
            <a:spLocks noGrp="1"/>
          </p:cNvSpPr>
          <p:nvPr>
            <p:ph type="body" idx="1"/>
          </p:nvPr>
        </p:nvSpPr>
        <p:spPr>
          <a:xfrm>
            <a:off x="517386" y="1204752"/>
            <a:ext cx="4396338" cy="576262"/>
          </a:xfrm>
        </p:spPr>
        <p:txBody>
          <a:bodyPr/>
          <a:lstStyle/>
          <a:p>
            <a:pPr algn="ctr"/>
            <a:r>
              <a:rPr lang="en-US" dirty="0" err="1"/>
              <a:t>PlayerUnit</a:t>
            </a:r>
            <a:r>
              <a:rPr lang="en-US" dirty="0"/>
              <a:t> Selected		</a:t>
            </a:r>
            <a:endParaRPr lang="en-GB" dirty="0"/>
          </a:p>
        </p:txBody>
      </p:sp>
      <p:pic>
        <p:nvPicPr>
          <p:cNvPr id="8" name="Content Placeholder 7" descr="A screenshot of a video game&#10;&#10;Description automatically generated">
            <a:extLst>
              <a:ext uri="{FF2B5EF4-FFF2-40B4-BE49-F238E27FC236}">
                <a16:creationId xmlns:a16="http://schemas.microsoft.com/office/drawing/2014/main" id="{E04318AA-6FB4-45CA-A048-05437EAA2E8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5733" y="1876057"/>
            <a:ext cx="5637480" cy="3741738"/>
          </a:xfrm>
        </p:spPr>
      </p:pic>
      <p:sp>
        <p:nvSpPr>
          <p:cNvPr id="5" name="Text Placeholder 4">
            <a:extLst>
              <a:ext uri="{FF2B5EF4-FFF2-40B4-BE49-F238E27FC236}">
                <a16:creationId xmlns:a16="http://schemas.microsoft.com/office/drawing/2014/main" id="{602FDCA5-3F57-4345-B2AC-8C5E012301D3}"/>
              </a:ext>
            </a:extLst>
          </p:cNvPr>
          <p:cNvSpPr>
            <a:spLocks noGrp="1"/>
          </p:cNvSpPr>
          <p:nvPr>
            <p:ph type="body" sz="quarter" idx="3"/>
          </p:nvPr>
        </p:nvSpPr>
        <p:spPr>
          <a:xfrm>
            <a:off x="7509928" y="1619067"/>
            <a:ext cx="4396339" cy="576262"/>
          </a:xfrm>
        </p:spPr>
        <p:txBody>
          <a:bodyPr/>
          <a:lstStyle/>
          <a:p>
            <a:pPr algn="ctr"/>
            <a:r>
              <a:rPr lang="en-US" dirty="0" err="1"/>
              <a:t>EnemyUnit</a:t>
            </a:r>
            <a:r>
              <a:rPr lang="en-US" dirty="0"/>
              <a:t> Selected</a:t>
            </a:r>
            <a:endParaRPr lang="en-GB" dirty="0"/>
          </a:p>
        </p:txBody>
      </p:sp>
      <p:pic>
        <p:nvPicPr>
          <p:cNvPr id="10" name="Content Placeholder 9" descr="A screenshot of a video game&#10;&#10;Description automatically generated">
            <a:extLst>
              <a:ext uri="{FF2B5EF4-FFF2-40B4-BE49-F238E27FC236}">
                <a16:creationId xmlns:a16="http://schemas.microsoft.com/office/drawing/2014/main" id="{3510D3FF-424D-43FF-97C6-382E1785374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19938" y="2263806"/>
            <a:ext cx="4395787" cy="3373449"/>
          </a:xfrm>
        </p:spPr>
      </p:pic>
    </p:spTree>
    <p:extLst>
      <p:ext uri="{BB962C8B-B14F-4D97-AF65-F5344CB8AC3E}">
        <p14:creationId xmlns:p14="http://schemas.microsoft.com/office/powerpoint/2010/main" val="1674748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23C8-3953-44E5-AEAF-696EFAFC7865}"/>
              </a:ext>
            </a:extLst>
          </p:cNvPr>
          <p:cNvSpPr>
            <a:spLocks noGrp="1"/>
          </p:cNvSpPr>
          <p:nvPr>
            <p:ph type="title"/>
          </p:nvPr>
        </p:nvSpPr>
        <p:spPr>
          <a:xfrm>
            <a:off x="646111" y="452718"/>
            <a:ext cx="9404723" cy="896688"/>
          </a:xfrm>
        </p:spPr>
        <p:txBody>
          <a:bodyPr/>
          <a:lstStyle/>
          <a:p>
            <a:pPr algn="ctr"/>
            <a:r>
              <a:rPr lang="en-US" dirty="0" err="1"/>
              <a:t>HealthBar</a:t>
            </a:r>
            <a:endParaRPr lang="en-GB"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662AF831-9F48-441D-BEB6-05ED97A71A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4901" y="1519978"/>
            <a:ext cx="4948464" cy="4195762"/>
          </a:xfrm>
        </p:spPr>
      </p:pic>
    </p:spTree>
    <p:extLst>
      <p:ext uri="{BB962C8B-B14F-4D97-AF65-F5344CB8AC3E}">
        <p14:creationId xmlns:p14="http://schemas.microsoft.com/office/powerpoint/2010/main" val="2725312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23C8-3953-44E5-AEAF-696EFAFC7865}"/>
              </a:ext>
            </a:extLst>
          </p:cNvPr>
          <p:cNvSpPr>
            <a:spLocks noGrp="1"/>
          </p:cNvSpPr>
          <p:nvPr>
            <p:ph type="title"/>
          </p:nvPr>
        </p:nvSpPr>
        <p:spPr>
          <a:xfrm>
            <a:off x="646111" y="452718"/>
            <a:ext cx="9404723" cy="896688"/>
          </a:xfrm>
        </p:spPr>
        <p:txBody>
          <a:bodyPr/>
          <a:lstStyle/>
          <a:p>
            <a:pPr algn="ctr"/>
            <a:r>
              <a:rPr lang="en-US" dirty="0" err="1"/>
              <a:t>UnitsStatsDiplay</a:t>
            </a:r>
            <a:r>
              <a:rPr lang="en-US" dirty="0"/>
              <a:t> Script</a:t>
            </a:r>
            <a:endParaRPr lang="en-GB" dirty="0"/>
          </a:p>
        </p:txBody>
      </p:sp>
      <p:pic>
        <p:nvPicPr>
          <p:cNvPr id="7" name="Content Placeholder 6" descr="A screenshot of a computer&#10;&#10;Description automatically generated">
            <a:extLst>
              <a:ext uri="{FF2B5EF4-FFF2-40B4-BE49-F238E27FC236}">
                <a16:creationId xmlns:a16="http://schemas.microsoft.com/office/drawing/2014/main" id="{914E3F6B-A1E1-4CFB-85E6-8CE53B434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404" y="1207363"/>
            <a:ext cx="9130266" cy="5135775"/>
          </a:xfrm>
        </p:spPr>
      </p:pic>
    </p:spTree>
    <p:extLst>
      <p:ext uri="{BB962C8B-B14F-4D97-AF65-F5344CB8AC3E}">
        <p14:creationId xmlns:p14="http://schemas.microsoft.com/office/powerpoint/2010/main" val="3397806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23C8-3953-44E5-AEAF-696EFAFC7865}"/>
              </a:ext>
            </a:extLst>
          </p:cNvPr>
          <p:cNvSpPr>
            <a:spLocks noGrp="1"/>
          </p:cNvSpPr>
          <p:nvPr>
            <p:ph type="title"/>
          </p:nvPr>
        </p:nvSpPr>
        <p:spPr>
          <a:xfrm>
            <a:off x="646111" y="452718"/>
            <a:ext cx="9404723" cy="896688"/>
          </a:xfrm>
        </p:spPr>
        <p:txBody>
          <a:bodyPr/>
          <a:lstStyle/>
          <a:p>
            <a:pPr algn="ctr"/>
            <a:r>
              <a:rPr lang="en-US" dirty="0" err="1"/>
              <a:t>UnitsStatsDiplay</a:t>
            </a:r>
            <a:r>
              <a:rPr lang="en-US" dirty="0"/>
              <a:t> Script</a:t>
            </a:r>
            <a:endParaRPr lang="en-GB" dirty="0"/>
          </a:p>
        </p:txBody>
      </p:sp>
      <p:pic>
        <p:nvPicPr>
          <p:cNvPr id="6" name="Content Placeholder 5" descr="A screenshot of a computer&#10;&#10;Description automatically generated with medium confidence">
            <a:extLst>
              <a:ext uri="{FF2B5EF4-FFF2-40B4-BE49-F238E27FC236}">
                <a16:creationId xmlns:a16="http://schemas.microsoft.com/office/drawing/2014/main" id="{7842B682-09F8-47A6-B015-8C0B059E46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747" y="1349406"/>
            <a:ext cx="9658878" cy="5433120"/>
          </a:xfrm>
        </p:spPr>
      </p:pic>
    </p:spTree>
    <p:extLst>
      <p:ext uri="{BB962C8B-B14F-4D97-AF65-F5344CB8AC3E}">
        <p14:creationId xmlns:p14="http://schemas.microsoft.com/office/powerpoint/2010/main" val="18780694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23C8-3953-44E5-AEAF-696EFAFC7865}"/>
              </a:ext>
            </a:extLst>
          </p:cNvPr>
          <p:cNvSpPr>
            <a:spLocks noGrp="1"/>
          </p:cNvSpPr>
          <p:nvPr>
            <p:ph type="title"/>
          </p:nvPr>
        </p:nvSpPr>
        <p:spPr>
          <a:xfrm>
            <a:off x="646111" y="452718"/>
            <a:ext cx="9404723" cy="896688"/>
          </a:xfrm>
        </p:spPr>
        <p:txBody>
          <a:bodyPr/>
          <a:lstStyle/>
          <a:p>
            <a:pPr algn="ctr"/>
            <a:r>
              <a:rPr lang="en-US" dirty="0" err="1"/>
              <a:t>UnitsStatsDiplay</a:t>
            </a:r>
            <a:r>
              <a:rPr lang="en-US" dirty="0"/>
              <a:t> Script</a:t>
            </a:r>
            <a:endParaRPr lang="en-GB" dirty="0"/>
          </a:p>
        </p:txBody>
      </p:sp>
      <p:pic>
        <p:nvPicPr>
          <p:cNvPr id="6" name="Content Placeholder 5" descr="A screenshot of a computer&#10;&#10;Description automatically generated">
            <a:extLst>
              <a:ext uri="{FF2B5EF4-FFF2-40B4-BE49-F238E27FC236}">
                <a16:creationId xmlns:a16="http://schemas.microsoft.com/office/drawing/2014/main" id="{C93C60D8-4030-4FE9-BFBC-5641C7897B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956" y="1177956"/>
            <a:ext cx="9174577" cy="5160700"/>
          </a:xfrm>
        </p:spPr>
      </p:pic>
    </p:spTree>
    <p:extLst>
      <p:ext uri="{BB962C8B-B14F-4D97-AF65-F5344CB8AC3E}">
        <p14:creationId xmlns:p14="http://schemas.microsoft.com/office/powerpoint/2010/main" val="1303857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23C8-3953-44E5-AEAF-696EFAFC7865}"/>
              </a:ext>
            </a:extLst>
          </p:cNvPr>
          <p:cNvSpPr>
            <a:spLocks noGrp="1"/>
          </p:cNvSpPr>
          <p:nvPr>
            <p:ph type="title"/>
          </p:nvPr>
        </p:nvSpPr>
        <p:spPr>
          <a:xfrm>
            <a:off x="646111" y="861091"/>
            <a:ext cx="9404723" cy="896688"/>
          </a:xfrm>
        </p:spPr>
        <p:txBody>
          <a:bodyPr/>
          <a:lstStyle/>
          <a:p>
            <a:pPr algn="ctr"/>
            <a:r>
              <a:rPr lang="en-US" dirty="0" err="1"/>
              <a:t>UnitsStatsDiplay</a:t>
            </a:r>
            <a:r>
              <a:rPr lang="en-US" dirty="0"/>
              <a:t> Script</a:t>
            </a:r>
            <a:r>
              <a:rPr lang="el-GR" dirty="0"/>
              <a:t> επεξήγηση</a:t>
            </a:r>
            <a:endParaRPr lang="en-GB" dirty="0"/>
          </a:p>
        </p:txBody>
      </p:sp>
      <p:sp>
        <p:nvSpPr>
          <p:cNvPr id="4" name="Content Placeholder 3">
            <a:extLst>
              <a:ext uri="{FF2B5EF4-FFF2-40B4-BE49-F238E27FC236}">
                <a16:creationId xmlns:a16="http://schemas.microsoft.com/office/drawing/2014/main" id="{26973EE1-6095-4B1B-AF93-911073B3EDD9}"/>
              </a:ext>
            </a:extLst>
          </p:cNvPr>
          <p:cNvSpPr>
            <a:spLocks noGrp="1"/>
          </p:cNvSpPr>
          <p:nvPr>
            <p:ph idx="1"/>
          </p:nvPr>
        </p:nvSpPr>
        <p:spPr>
          <a:xfrm>
            <a:off x="646111" y="2250447"/>
            <a:ext cx="9526070" cy="2689934"/>
          </a:xfrm>
        </p:spPr>
        <p:txBody>
          <a:bodyPr>
            <a:normAutofit/>
          </a:bodyPr>
          <a:lstStyle/>
          <a:p>
            <a:pPr marL="0" indent="0">
              <a:buNone/>
            </a:pPr>
            <a:r>
              <a:rPr lang="el-GR" sz="1600" dirty="0"/>
              <a:t>	Το </a:t>
            </a:r>
            <a:r>
              <a:rPr lang="en-US" sz="1600" dirty="0"/>
              <a:t>script</a:t>
            </a:r>
            <a:r>
              <a:rPr lang="el-GR" sz="1600" dirty="0"/>
              <a:t> αυτό δεν είναι υπεύθυνο μόνο για την εμφάνιση της ζωής του</a:t>
            </a:r>
            <a:r>
              <a:rPr lang="en-US" sz="1600" dirty="0"/>
              <a:t> unit</a:t>
            </a:r>
            <a:r>
              <a:rPr lang="el-GR" sz="1600" dirty="0"/>
              <a:t> αλλά διαχειρίζεται το πόσο </a:t>
            </a:r>
            <a:r>
              <a:rPr lang="en-US" sz="1600" dirty="0"/>
              <a:t>damage</a:t>
            </a:r>
            <a:r>
              <a:rPr lang="el-GR" sz="1600" dirty="0"/>
              <a:t> τρώει με βάση τον τύπο :                                                           </a:t>
            </a:r>
            <a:r>
              <a:rPr lang="en-GB" sz="1600" dirty="0" err="1">
                <a:latin typeface="+mn-lt"/>
              </a:rPr>
              <a:t>totalDamage</a:t>
            </a:r>
            <a:r>
              <a:rPr lang="en-GB" sz="1600" dirty="0">
                <a:latin typeface="+mn-lt"/>
              </a:rPr>
              <a:t> = damage - (</a:t>
            </a:r>
            <a:r>
              <a:rPr lang="en-GB" sz="1600" dirty="0" err="1">
                <a:latin typeface="+mn-lt"/>
              </a:rPr>
              <a:t>armor</a:t>
            </a:r>
            <a:r>
              <a:rPr lang="en-GB" sz="1600" dirty="0">
                <a:latin typeface="+mn-lt"/>
              </a:rPr>
              <a:t> / 100 + </a:t>
            </a:r>
            <a:r>
              <a:rPr lang="en-GB" sz="1600" dirty="0" err="1">
                <a:latin typeface="+mn-lt"/>
              </a:rPr>
              <a:t>armorboost</a:t>
            </a:r>
            <a:r>
              <a:rPr lang="el-GR" sz="1600" dirty="0">
                <a:latin typeface="+mn-lt"/>
              </a:rPr>
              <a:t>/100</a:t>
            </a:r>
            <a:r>
              <a:rPr lang="en-GB" sz="1600" dirty="0">
                <a:latin typeface="+mn-lt"/>
              </a:rPr>
              <a:t> )</a:t>
            </a:r>
            <a:r>
              <a:rPr lang="el-GR" sz="1600" dirty="0">
                <a:latin typeface="+mn-lt"/>
              </a:rPr>
              <a:t> με </a:t>
            </a:r>
            <a:r>
              <a:rPr lang="en-US" sz="1600" dirty="0">
                <a:latin typeface="+mn-lt"/>
              </a:rPr>
              <a:t>damage</a:t>
            </a:r>
            <a:r>
              <a:rPr lang="el-GR" sz="1600" dirty="0">
                <a:latin typeface="+mn-lt"/>
              </a:rPr>
              <a:t> να είναι το </a:t>
            </a:r>
            <a:r>
              <a:rPr lang="en-US" sz="1600" dirty="0">
                <a:latin typeface="+mn-lt"/>
              </a:rPr>
              <a:t>damage </a:t>
            </a:r>
            <a:r>
              <a:rPr lang="el-GR" sz="1600" dirty="0">
                <a:latin typeface="+mn-lt"/>
              </a:rPr>
              <a:t>που κάνει το </a:t>
            </a:r>
            <a:r>
              <a:rPr lang="en-US" sz="1600" dirty="0">
                <a:latin typeface="+mn-lt"/>
              </a:rPr>
              <a:t>unit </a:t>
            </a:r>
            <a:r>
              <a:rPr lang="el-GR" sz="1600" dirty="0">
                <a:latin typeface="+mn-lt"/>
              </a:rPr>
              <a:t>που κάνει επίθεση</a:t>
            </a:r>
            <a:r>
              <a:rPr lang="en-US" sz="1600" dirty="0">
                <a:latin typeface="+mn-lt"/>
              </a:rPr>
              <a:t>, armor </a:t>
            </a:r>
            <a:r>
              <a:rPr lang="el-GR" sz="1600" dirty="0">
                <a:latin typeface="+mn-lt"/>
              </a:rPr>
              <a:t> το ποσό προστασίας που έχει το</a:t>
            </a:r>
            <a:r>
              <a:rPr lang="en-US" sz="1600" dirty="0">
                <a:latin typeface="+mn-lt"/>
              </a:rPr>
              <a:t> unit</a:t>
            </a:r>
            <a:r>
              <a:rPr lang="el-GR" sz="1600" dirty="0">
                <a:latin typeface="+mn-lt"/>
              </a:rPr>
              <a:t> που τρώει </a:t>
            </a:r>
            <a:r>
              <a:rPr lang="en-US" sz="1600" dirty="0">
                <a:latin typeface="+mn-lt"/>
              </a:rPr>
              <a:t>damage</a:t>
            </a:r>
            <a:r>
              <a:rPr lang="el-GR" sz="1600" dirty="0">
                <a:latin typeface="+mn-lt"/>
              </a:rPr>
              <a:t> και </a:t>
            </a:r>
            <a:r>
              <a:rPr lang="en-US" sz="1600" dirty="0" err="1">
                <a:latin typeface="+mn-lt"/>
              </a:rPr>
              <a:t>armorboost</a:t>
            </a:r>
            <a:r>
              <a:rPr lang="el-GR" sz="1600" dirty="0">
                <a:latin typeface="+mn-lt"/>
              </a:rPr>
              <a:t> αν αυτό υπάρχει που ουσιαστικά είναι αμυντικό</a:t>
            </a:r>
            <a:r>
              <a:rPr lang="en-US" sz="1600" dirty="0">
                <a:latin typeface="+mn-lt"/>
              </a:rPr>
              <a:t> buff. </a:t>
            </a:r>
            <a:r>
              <a:rPr lang="el-GR" sz="1600" dirty="0">
                <a:latin typeface="+mn-lt"/>
              </a:rPr>
              <a:t>Επίσης, διαχειρίζεται να δείχνει ανά πασά στιγμή  το σωστό ποσοστό της ζωής καθώς και επειδή είναι 2</a:t>
            </a:r>
            <a:r>
              <a:rPr lang="en-US" sz="1600" dirty="0">
                <a:latin typeface="+mn-lt"/>
              </a:rPr>
              <a:t>d</a:t>
            </a:r>
            <a:r>
              <a:rPr lang="el-GR" sz="1600" dirty="0">
                <a:latin typeface="+mn-lt"/>
              </a:rPr>
              <a:t> να περιστρέφεται το </a:t>
            </a:r>
            <a:r>
              <a:rPr lang="en-US" sz="1600" dirty="0" err="1">
                <a:latin typeface="+mn-lt"/>
              </a:rPr>
              <a:t>healthbar</a:t>
            </a:r>
            <a:r>
              <a:rPr lang="el-GR" sz="1600" dirty="0">
                <a:latin typeface="+mn-lt"/>
              </a:rPr>
              <a:t> ώστε να εμφανίζεται σωστά στην κάμερα. Τέλος προς το παρόν διαχειρίζεται  και την μέθοδο θανάτου όπου όταν ένα</a:t>
            </a:r>
            <a:r>
              <a:rPr lang="en-US" sz="1600" dirty="0">
                <a:latin typeface="+mn-lt"/>
              </a:rPr>
              <a:t> unit </a:t>
            </a:r>
            <a:r>
              <a:rPr lang="el-GR" sz="1600" dirty="0">
                <a:latin typeface="+mn-lt"/>
              </a:rPr>
              <a:t>φτάσει 0 </a:t>
            </a:r>
            <a:r>
              <a:rPr lang="en-US" sz="1600" dirty="0">
                <a:latin typeface="+mn-lt"/>
              </a:rPr>
              <a:t>health</a:t>
            </a:r>
            <a:r>
              <a:rPr lang="el-GR" sz="1600" dirty="0">
                <a:latin typeface="+mn-lt"/>
              </a:rPr>
              <a:t> καταστρέφεται, δηλαδή «πεθαίνει».</a:t>
            </a:r>
            <a:endParaRPr lang="en-GB" sz="1600" dirty="0"/>
          </a:p>
        </p:txBody>
      </p:sp>
    </p:spTree>
    <p:extLst>
      <p:ext uri="{BB962C8B-B14F-4D97-AF65-F5344CB8AC3E}">
        <p14:creationId xmlns:p14="http://schemas.microsoft.com/office/powerpoint/2010/main" val="26470643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E48D80C-AFDC-4708-B804-AB72AD533D65}"/>
              </a:ext>
            </a:extLst>
          </p:cNvPr>
          <p:cNvSpPr>
            <a:spLocks noGrp="1"/>
          </p:cNvSpPr>
          <p:nvPr>
            <p:ph type="title"/>
          </p:nvPr>
        </p:nvSpPr>
        <p:spPr>
          <a:xfrm>
            <a:off x="4933950" y="1266958"/>
            <a:ext cx="6528707" cy="4528457"/>
          </a:xfrm>
        </p:spPr>
        <p:txBody>
          <a:bodyPr vert="horz" lIns="91440" tIns="45720" rIns="91440" bIns="45720" rtlCol="0" anchor="ctr">
            <a:normAutofit/>
          </a:bodyPr>
          <a:lstStyle/>
          <a:p>
            <a:r>
              <a:rPr lang="en-US" sz="6700" b="0" i="0" kern="1200" dirty="0">
                <a:solidFill>
                  <a:schemeClr val="tx2"/>
                </a:solidFill>
                <a:latin typeface="+mj-lt"/>
                <a:ea typeface="+mj-ea"/>
                <a:cs typeface="+mj-cs"/>
              </a:rPr>
              <a:t>Units/Buildings and their Stats</a:t>
            </a:r>
          </a:p>
        </p:txBody>
      </p:sp>
    </p:spTree>
    <p:extLst>
      <p:ext uri="{BB962C8B-B14F-4D97-AF65-F5344CB8AC3E}">
        <p14:creationId xmlns:p14="http://schemas.microsoft.com/office/powerpoint/2010/main" val="3395665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1" name="Rectangle 4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ne in a crowd">
            <a:extLst>
              <a:ext uri="{FF2B5EF4-FFF2-40B4-BE49-F238E27FC236}">
                <a16:creationId xmlns:a16="http://schemas.microsoft.com/office/drawing/2014/main" id="{8563360E-0A51-4573-9293-F3F8EA75ACC2}"/>
              </a:ext>
            </a:extLst>
          </p:cNvPr>
          <p:cNvPicPr>
            <a:picLocks noChangeAspect="1"/>
          </p:cNvPicPr>
          <p:nvPr/>
        </p:nvPicPr>
        <p:blipFill rotWithShape="1">
          <a:blip r:embed="rId6">
            <a:alphaModFix amt="40000"/>
          </a:blip>
          <a:srcRect t="12500" b="12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0ADE84CA-1175-4F53-A4A9-73F097C1D5F5}"/>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PlayerUnits and their Stats</a:t>
            </a:r>
          </a:p>
        </p:txBody>
      </p:sp>
    </p:spTree>
    <p:extLst>
      <p:ext uri="{BB962C8B-B14F-4D97-AF65-F5344CB8AC3E}">
        <p14:creationId xmlns:p14="http://schemas.microsoft.com/office/powerpoint/2010/main" val="346060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759458" y="295401"/>
            <a:ext cx="9404723" cy="864805"/>
          </a:xfrm>
        </p:spPr>
        <p:txBody>
          <a:bodyPr>
            <a:normAutofit/>
          </a:bodyPr>
          <a:lstStyle/>
          <a:p>
            <a:pPr algn="ctr"/>
            <a:r>
              <a:rPr lang="el-GR"/>
              <a:t>Σχεδίαση</a:t>
            </a:r>
            <a:endParaRPr lang="en-GB"/>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255640" y="1160206"/>
            <a:ext cx="10412360" cy="5466736"/>
          </a:xfrm>
        </p:spPr>
        <p:txBody>
          <a:bodyPr>
            <a:normAutofit/>
          </a:bodyPr>
          <a:lstStyle/>
          <a:p>
            <a:pPr marL="0" indent="0">
              <a:buNone/>
            </a:pPr>
            <a:r>
              <a:rPr lang="en-US" sz="3200" dirty="0"/>
              <a:t>Controls:</a:t>
            </a:r>
          </a:p>
          <a:p>
            <a:r>
              <a:rPr lang="en-US" sz="1600" dirty="0"/>
              <a:t>Mouse and Keyboard:</a:t>
            </a:r>
            <a:r>
              <a:rPr lang="el-GR" sz="1600" dirty="0"/>
              <a:t> Η περιστροφή στον κόσμο γίνεται με το ποντίκι και το </a:t>
            </a:r>
            <a:r>
              <a:rPr lang="en-US" sz="1600" dirty="0"/>
              <a:t>scroll button </a:t>
            </a:r>
            <a:r>
              <a:rPr lang="el-GR" sz="1600" dirty="0"/>
              <a:t>πατημένο, </a:t>
            </a:r>
            <a:r>
              <a:rPr lang="en-US" sz="1600" dirty="0"/>
              <a:t>zoom out zoom in</a:t>
            </a:r>
            <a:r>
              <a:rPr lang="el-GR" sz="1600" dirty="0"/>
              <a:t> με την κύλιση του </a:t>
            </a:r>
            <a:r>
              <a:rPr lang="en-US" sz="1600" dirty="0"/>
              <a:t>scroll</a:t>
            </a:r>
            <a:r>
              <a:rPr lang="el-GR" sz="1600" dirty="0"/>
              <a:t>  πάνω ή κάτω, ενώ η μετατόπιση στον κόσμο γίνεται με τα κουμπιά </a:t>
            </a:r>
            <a:r>
              <a:rPr lang="en-US" sz="1600" dirty="0"/>
              <a:t>a, w, s, d</a:t>
            </a:r>
            <a:r>
              <a:rPr lang="el-GR" sz="1600" dirty="0"/>
              <a:t>. Για επιτάχυνση μετατόπισης ο  παίκτης πατάει το </a:t>
            </a:r>
            <a:r>
              <a:rPr lang="en-US" sz="1600" dirty="0"/>
              <a:t>left shift </a:t>
            </a:r>
            <a:r>
              <a:rPr lang="el-GR" sz="1600" dirty="0"/>
              <a:t> και κάποιο από τα κουμπιά μετατόπισης και έτσι επιτυγχάνεται η κανονική μετατόπιση αλλά σε μεγαλύτερη ταχύτητα.</a:t>
            </a:r>
          </a:p>
          <a:p>
            <a:r>
              <a:rPr lang="en-US" sz="1600" dirty="0"/>
              <a:t>Camera:</a:t>
            </a:r>
            <a:r>
              <a:rPr lang="el-GR" sz="1600" dirty="0"/>
              <a:t> Το παιχνίδι παίζεται με ισομετρική προβολή σταθερής κάμερας.</a:t>
            </a:r>
          </a:p>
          <a:p>
            <a:r>
              <a:rPr lang="el-GR" sz="1600" dirty="0"/>
              <a:t>Χαρακτήρες-Κτήρια: Ο παίκτης έχει τον έλεγχο μόνο των φιλικών μονάδων. Θα μπορεί  να κατευθύνει όλες τις μονάδες κατηγορίας </a:t>
            </a:r>
            <a:r>
              <a:rPr lang="en-US" sz="1600" dirty="0"/>
              <a:t>units</a:t>
            </a:r>
            <a:r>
              <a:rPr lang="el-GR" sz="1600" dirty="0"/>
              <a:t> σχεδόν παντού  με το να τους δίνει εντολές που να πάνε. Στα </a:t>
            </a:r>
            <a:r>
              <a:rPr lang="en-US" sz="1600" dirty="0"/>
              <a:t>units </a:t>
            </a:r>
            <a:r>
              <a:rPr lang="el-GR" sz="1600" dirty="0"/>
              <a:t>υπάρχουν 2 τύποι, στρατιωτικοί και εργατικοί, οι στρατιώτες αναλαμβάνουν την προστασία, επίθεση και αναγνώριση, ενώ οι εργάτες αναλαμβάνουν την κατασκευή κτηρίων, συλλογή υλικών και άμυνα, στην περίπτωση που ο παίκτης κρίνει απαραίτητο να τους μετατρέψει  σε </a:t>
            </a:r>
            <a:r>
              <a:rPr lang="en-US" sz="1600" dirty="0"/>
              <a:t>militia </a:t>
            </a:r>
            <a:r>
              <a:rPr lang="el-GR" sz="1600" dirty="0"/>
              <a:t>για ένα σύντομο χρονικό διάστημα για την οχύρωση της περιοχής.</a:t>
            </a:r>
            <a:endParaRPr lang="en-US" sz="1600" dirty="0"/>
          </a:p>
          <a:p>
            <a:endParaRPr lang="el-GR" sz="1200" dirty="0"/>
          </a:p>
        </p:txBody>
      </p:sp>
    </p:spTree>
    <p:extLst>
      <p:ext uri="{BB962C8B-B14F-4D97-AF65-F5344CB8AC3E}">
        <p14:creationId xmlns:p14="http://schemas.microsoft.com/office/powerpoint/2010/main" val="3766457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Soldier</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descr="A screenshot of a computer&#10;&#10;Description automatically generated with medium confidence">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53304" y="1657974"/>
            <a:ext cx="7472537" cy="3915051"/>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descr="Graphical user interface&#10;&#10;Description automatically generated">
            <a:extLst>
              <a:ext uri="{FF2B5EF4-FFF2-40B4-BE49-F238E27FC236}">
                <a16:creationId xmlns:a16="http://schemas.microsoft.com/office/drawing/2014/main" id="{77672E7C-3606-4EFA-A93A-FB7294EDBB06}"/>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30185"/>
          <a:stretch/>
        </p:blipFill>
        <p:spPr>
          <a:xfrm>
            <a:off x="8124238" y="1657974"/>
            <a:ext cx="3239177" cy="4654049"/>
          </a:xfrm>
        </p:spPr>
      </p:pic>
    </p:spTree>
    <p:extLst>
      <p:ext uri="{BB962C8B-B14F-4D97-AF65-F5344CB8AC3E}">
        <p14:creationId xmlns:p14="http://schemas.microsoft.com/office/powerpoint/2010/main" val="32273025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Shooter</a:t>
            </a:r>
            <a:br>
              <a:rPr lang="en-US" dirty="0"/>
            </a:b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748902"/>
            <a:ext cx="7472537" cy="3790764"/>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3238" b="13238"/>
          <a:stretch/>
        </p:blipFill>
        <p:spPr>
          <a:xfrm>
            <a:off x="8257403" y="1541778"/>
            <a:ext cx="3239177" cy="4654049"/>
          </a:xfrm>
        </p:spPr>
      </p:pic>
    </p:spTree>
    <p:extLst>
      <p:ext uri="{BB962C8B-B14F-4D97-AF65-F5344CB8AC3E}">
        <p14:creationId xmlns:p14="http://schemas.microsoft.com/office/powerpoint/2010/main" val="2739062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Peasant</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657975"/>
            <a:ext cx="7612312" cy="4023734"/>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876" b="15876"/>
          <a:stretch/>
        </p:blipFill>
        <p:spPr>
          <a:xfrm>
            <a:off x="8124238" y="1657974"/>
            <a:ext cx="3239177" cy="4654049"/>
          </a:xfrm>
        </p:spPr>
      </p:pic>
    </p:spTree>
    <p:extLst>
      <p:ext uri="{BB962C8B-B14F-4D97-AF65-F5344CB8AC3E}">
        <p14:creationId xmlns:p14="http://schemas.microsoft.com/office/powerpoint/2010/main" val="2306245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Elite</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7902" y="1657974"/>
            <a:ext cx="7647939" cy="3606484"/>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549" b="15549"/>
          <a:stretch/>
        </p:blipFill>
        <p:spPr>
          <a:xfrm>
            <a:off x="8124238" y="1657974"/>
            <a:ext cx="3239177" cy="4654049"/>
          </a:xfrm>
        </p:spPr>
      </p:pic>
    </p:spTree>
    <p:extLst>
      <p:ext uri="{BB962C8B-B14F-4D97-AF65-F5344CB8AC3E}">
        <p14:creationId xmlns:p14="http://schemas.microsoft.com/office/powerpoint/2010/main" val="4222964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Sergeant</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882964"/>
            <a:ext cx="7472537" cy="3603436"/>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543" b="15543"/>
          <a:stretch/>
        </p:blipFill>
        <p:spPr>
          <a:xfrm>
            <a:off x="8124238" y="1657974"/>
            <a:ext cx="3239177" cy="4654049"/>
          </a:xfrm>
        </p:spPr>
      </p:pic>
    </p:spTree>
    <p:extLst>
      <p:ext uri="{BB962C8B-B14F-4D97-AF65-F5344CB8AC3E}">
        <p14:creationId xmlns:p14="http://schemas.microsoft.com/office/powerpoint/2010/main" val="233779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Command</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748901"/>
            <a:ext cx="7472537" cy="3595456"/>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4878" b="14878"/>
          <a:stretch/>
        </p:blipFill>
        <p:spPr>
          <a:xfrm>
            <a:off x="8124238" y="1657974"/>
            <a:ext cx="3239177" cy="4654049"/>
          </a:xfrm>
        </p:spPr>
      </p:pic>
    </p:spTree>
    <p:extLst>
      <p:ext uri="{BB962C8B-B14F-4D97-AF65-F5344CB8AC3E}">
        <p14:creationId xmlns:p14="http://schemas.microsoft.com/office/powerpoint/2010/main" val="1249554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Healer</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541779"/>
            <a:ext cx="7472537" cy="4024520"/>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743" b="15743"/>
          <a:stretch/>
        </p:blipFill>
        <p:spPr>
          <a:xfrm>
            <a:off x="8124238" y="1657974"/>
            <a:ext cx="3239177" cy="4654049"/>
          </a:xfrm>
        </p:spPr>
      </p:pic>
    </p:spTree>
    <p:extLst>
      <p:ext uri="{BB962C8B-B14F-4D97-AF65-F5344CB8AC3E}">
        <p14:creationId xmlns:p14="http://schemas.microsoft.com/office/powerpoint/2010/main" val="35077390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Hero</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657974"/>
            <a:ext cx="7472537" cy="4014857"/>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4847" b="14847"/>
          <a:stretch/>
        </p:blipFill>
        <p:spPr>
          <a:xfrm>
            <a:off x="8124238" y="1657974"/>
            <a:ext cx="3239177" cy="4654049"/>
          </a:xfrm>
        </p:spPr>
      </p:pic>
    </p:spTree>
    <p:extLst>
      <p:ext uri="{BB962C8B-B14F-4D97-AF65-F5344CB8AC3E}">
        <p14:creationId xmlns:p14="http://schemas.microsoft.com/office/powerpoint/2010/main" val="619416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Hero1</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802167"/>
            <a:ext cx="7472537" cy="3959441"/>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410" b="15410"/>
          <a:stretch/>
        </p:blipFill>
        <p:spPr>
          <a:xfrm>
            <a:off x="8007658" y="1657974"/>
            <a:ext cx="3355757" cy="4654049"/>
          </a:xfrm>
        </p:spPr>
      </p:pic>
    </p:spTree>
    <p:extLst>
      <p:ext uri="{BB962C8B-B14F-4D97-AF65-F5344CB8AC3E}">
        <p14:creationId xmlns:p14="http://schemas.microsoft.com/office/powerpoint/2010/main" val="6696276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1" name="Rectangle 4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ne in a crowd">
            <a:extLst>
              <a:ext uri="{FF2B5EF4-FFF2-40B4-BE49-F238E27FC236}">
                <a16:creationId xmlns:a16="http://schemas.microsoft.com/office/drawing/2014/main" id="{8563360E-0A51-4573-9293-F3F8EA75ACC2}"/>
              </a:ext>
            </a:extLst>
          </p:cNvPr>
          <p:cNvPicPr>
            <a:picLocks noChangeAspect="1"/>
          </p:cNvPicPr>
          <p:nvPr/>
        </p:nvPicPr>
        <p:blipFill rotWithShape="1">
          <a:blip r:embed="rId6">
            <a:alphaModFix amt="40000"/>
          </a:blip>
          <a:srcRect t="12500" b="12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0ADE84CA-1175-4F53-A4A9-73F097C1D5F5}"/>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err="1">
                <a:solidFill>
                  <a:schemeClr val="tx1"/>
                </a:solidFill>
              </a:rPr>
              <a:t>EnemyUnits</a:t>
            </a:r>
            <a:r>
              <a:rPr lang="en-US" sz="7200" dirty="0">
                <a:solidFill>
                  <a:schemeClr val="tx1"/>
                </a:solidFill>
              </a:rPr>
              <a:t> and their Stats</a:t>
            </a:r>
          </a:p>
        </p:txBody>
      </p:sp>
    </p:spTree>
    <p:extLst>
      <p:ext uri="{BB962C8B-B14F-4D97-AF65-F5344CB8AC3E}">
        <p14:creationId xmlns:p14="http://schemas.microsoft.com/office/powerpoint/2010/main" val="147049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EFF4-C6F1-4081-880B-B2A8BC1B499C}"/>
              </a:ext>
            </a:extLst>
          </p:cNvPr>
          <p:cNvSpPr>
            <a:spLocks noGrp="1"/>
          </p:cNvSpPr>
          <p:nvPr>
            <p:ph type="title"/>
          </p:nvPr>
        </p:nvSpPr>
        <p:spPr>
          <a:xfrm>
            <a:off x="857113" y="126725"/>
            <a:ext cx="9404723" cy="864805"/>
          </a:xfrm>
        </p:spPr>
        <p:txBody>
          <a:bodyPr>
            <a:normAutofit/>
          </a:bodyPr>
          <a:lstStyle/>
          <a:p>
            <a:pPr algn="ctr"/>
            <a:r>
              <a:rPr lang="el-GR" dirty="0"/>
              <a:t>Σχεδίαση</a:t>
            </a:r>
            <a:endParaRPr lang="en-GB" dirty="0"/>
          </a:p>
        </p:txBody>
      </p:sp>
      <p:sp>
        <p:nvSpPr>
          <p:cNvPr id="3" name="Content Placeholder 2">
            <a:extLst>
              <a:ext uri="{FF2B5EF4-FFF2-40B4-BE49-F238E27FC236}">
                <a16:creationId xmlns:a16="http://schemas.microsoft.com/office/drawing/2014/main" id="{3E203F56-73DC-47AF-A494-91030ADD647D}"/>
              </a:ext>
            </a:extLst>
          </p:cNvPr>
          <p:cNvSpPr>
            <a:spLocks noGrp="1"/>
          </p:cNvSpPr>
          <p:nvPr>
            <p:ph idx="1"/>
          </p:nvPr>
        </p:nvSpPr>
        <p:spPr>
          <a:xfrm>
            <a:off x="353294" y="876119"/>
            <a:ext cx="10412360" cy="5711111"/>
          </a:xfrm>
        </p:spPr>
        <p:txBody>
          <a:bodyPr>
            <a:normAutofit fontScale="92500" lnSpcReduction="10000"/>
          </a:bodyPr>
          <a:lstStyle/>
          <a:p>
            <a:pPr marL="0" indent="0">
              <a:buNone/>
            </a:pPr>
            <a:r>
              <a:rPr lang="en-US" sz="3200" dirty="0"/>
              <a:t>Gameplay Controls:</a:t>
            </a:r>
          </a:p>
          <a:p>
            <a:r>
              <a:rPr lang="en-US" sz="1600" dirty="0"/>
              <a:t>Idle:</a:t>
            </a:r>
            <a:r>
              <a:rPr lang="el-GR" sz="1600" dirty="0"/>
              <a:t> Φάση ακινησίας είναι όταν τίποτα δεν κινείται, και σε αυτή θα βρίσκονται όλες οι μονάδες όταν ανατρέχετε το παιχνίδι και όταν ο παίκτης-χειριστής  δεν δίνει κάποια μορφή εντολής σε αυτές.</a:t>
            </a:r>
          </a:p>
          <a:p>
            <a:r>
              <a:rPr lang="el-GR" sz="1600" dirty="0"/>
              <a:t>Μετακίνηση-Περιστροφή-</a:t>
            </a:r>
            <a:r>
              <a:rPr lang="en-US" sz="1600" dirty="0"/>
              <a:t>Zoom out/in</a:t>
            </a:r>
            <a:r>
              <a:rPr lang="el-GR" sz="1600" dirty="0"/>
              <a:t>(παίκτη): Η μετατόπιση του παίκτη (μετατόπιση της κάμερας δηλαδή) στον κόσμο επιτυγχάνεται με τα κουμπιά </a:t>
            </a:r>
            <a:r>
              <a:rPr lang="en-US" sz="1600" dirty="0"/>
              <a:t> a, w, s, d</a:t>
            </a:r>
            <a:r>
              <a:rPr lang="el-GR" sz="1600" dirty="0"/>
              <a:t>. Αν ο παίκτης  επιθυμεί να  επιταχύνει αυτή την κίνηση κρατώντας τα προαναφερμένα κουμπιά πατάει και το </a:t>
            </a:r>
            <a:r>
              <a:rPr lang="en-US" sz="1600" dirty="0"/>
              <a:t>Left-Shift</a:t>
            </a:r>
            <a:r>
              <a:rPr lang="el-GR" sz="1600" dirty="0"/>
              <a:t> και έτσι η ταχύτητα μετατόπισης αυξάνεται. Για την περιστροφή ο παίκτης κρατάει το </a:t>
            </a:r>
            <a:r>
              <a:rPr lang="en-US" sz="1600" dirty="0"/>
              <a:t>Scroll Button</a:t>
            </a:r>
            <a:r>
              <a:rPr lang="el-GR" sz="1600" dirty="0"/>
              <a:t> πατημένο και κουνάει το ποντίκι αριστερά δεξιά για να γυρίσει σε επιθυμητή γωνία. Όσο για το </a:t>
            </a:r>
            <a:r>
              <a:rPr lang="en-US" sz="1600" dirty="0"/>
              <a:t>zoom out/in</a:t>
            </a:r>
            <a:r>
              <a:rPr lang="el-GR" sz="1600" dirty="0"/>
              <a:t> χρησιμοποιείται το ίδιο κουμπί μόνο που τώρα κάνει </a:t>
            </a:r>
            <a:r>
              <a:rPr lang="en-US" sz="1600" dirty="0"/>
              <a:t> scroll</a:t>
            </a:r>
            <a:r>
              <a:rPr lang="el-GR" sz="1600" dirty="0"/>
              <a:t> πάνω/κάτω για </a:t>
            </a:r>
            <a:r>
              <a:rPr lang="en-US" sz="1600" dirty="0"/>
              <a:t>zoom in/out</a:t>
            </a:r>
            <a:r>
              <a:rPr lang="el-GR" sz="1600" dirty="0"/>
              <a:t>, με σκοπό να είναι κοντά στο έδαφος-μονάδες ή μακριά για να κοιτάει το γύρω κόσμο καλύτερα. Άλλος λόγος χρήσης αυτής της λειτουργίας είναι να βρει ο παίκτης  ένα επιθυμητό ύψος που αυτός/αυτή κρίνει ικανοποιητικό για ένα ομαλό και ικανοποιητικό </a:t>
            </a:r>
            <a:r>
              <a:rPr lang="en-US" sz="1600" dirty="0"/>
              <a:t>gameplay.</a:t>
            </a:r>
          </a:p>
          <a:p>
            <a:r>
              <a:rPr lang="el-GR" sz="1600" dirty="0"/>
              <a:t>Έλεγχος μονάδων:  Ο παίκτης ελέγχει  όλες τις φιλικές μονάδες και αν επιθυμεί να επιλέξει τις μονάδες έχει 3 τρόπους</a:t>
            </a:r>
          </a:p>
          <a:p>
            <a:pPr marL="800100" lvl="1" indent="-342900">
              <a:buFont typeface="+mj-lt"/>
              <a:buAutoNum type="arabicPeriod"/>
            </a:pPr>
            <a:r>
              <a:rPr lang="en-US" sz="1600" dirty="0"/>
              <a:t>Select</a:t>
            </a:r>
            <a:r>
              <a:rPr lang="el-GR" sz="1600" dirty="0"/>
              <a:t>: Κλασσικός τρόπος επιλογής μονάδας με το κλικ ενός </a:t>
            </a:r>
            <a:r>
              <a:rPr lang="en-US" sz="1600" dirty="0"/>
              <a:t>mouse button</a:t>
            </a:r>
            <a:r>
              <a:rPr lang="el-GR" sz="1600" dirty="0"/>
              <a:t>. Πιο συγκεκριμένα το αριστερό κουμπί του ποντικιού (</a:t>
            </a:r>
            <a:r>
              <a:rPr lang="en-US" sz="1600" dirty="0"/>
              <a:t>left mouse button)</a:t>
            </a:r>
            <a:r>
              <a:rPr lang="el-GR" sz="1600" dirty="0"/>
              <a:t>. Να σημειωθεί ότι γίνεται να γίνει </a:t>
            </a:r>
            <a:r>
              <a:rPr lang="en-US" sz="1600" dirty="0"/>
              <a:t>select</a:t>
            </a:r>
            <a:r>
              <a:rPr lang="el-GR" sz="1600" dirty="0"/>
              <a:t> εχθρικών μονάδων για να δει ο παίκτης </a:t>
            </a:r>
            <a:r>
              <a:rPr lang="en-US" sz="1600" dirty="0"/>
              <a:t>unit stats</a:t>
            </a:r>
            <a:r>
              <a:rPr lang="el-GR" sz="1600" dirty="0"/>
              <a:t>, αλλά μόνο αυτός ο τρόπος επιλογής επιτρέπεται στις εχθρικές μονάδες από τους 3.</a:t>
            </a:r>
            <a:endParaRPr lang="en-US" sz="1600" dirty="0"/>
          </a:p>
          <a:p>
            <a:pPr marL="800100" lvl="1" indent="-342900">
              <a:buFont typeface="+mj-lt"/>
              <a:buAutoNum type="arabicPeriod"/>
            </a:pPr>
            <a:r>
              <a:rPr lang="en-US" sz="1600" dirty="0"/>
              <a:t>Multiselect: </a:t>
            </a:r>
            <a:r>
              <a:rPr lang="el-GR" sz="1600" dirty="0"/>
              <a:t> Χρησιμοποιώντας το </a:t>
            </a:r>
            <a:r>
              <a:rPr lang="en-US" sz="1600" dirty="0"/>
              <a:t>left mouse button </a:t>
            </a:r>
            <a:r>
              <a:rPr lang="el-GR" sz="1600" dirty="0"/>
              <a:t>και </a:t>
            </a:r>
            <a:r>
              <a:rPr lang="en-US" sz="1600" dirty="0"/>
              <a:t>left shift</a:t>
            </a:r>
            <a:r>
              <a:rPr lang="el-GR" sz="1600" dirty="0"/>
              <a:t>, ώστε ο παίκτης να επιλέξει πολλές φιλικές μονάδες. Αυτός ο τρόπος δουλεύει μόνο στις φιλικές μονάδες και μόνο σε τύπου </a:t>
            </a:r>
            <a:r>
              <a:rPr lang="en-US" sz="1600" dirty="0"/>
              <a:t>units</a:t>
            </a:r>
            <a:r>
              <a:rPr lang="el-GR" sz="1600" dirty="0"/>
              <a:t>.</a:t>
            </a:r>
          </a:p>
          <a:p>
            <a:pPr marL="800100" lvl="1" indent="-342900">
              <a:buFont typeface="+mj-lt"/>
              <a:buAutoNum type="arabicPeriod"/>
            </a:pPr>
            <a:r>
              <a:rPr lang="en-US" sz="1600" dirty="0"/>
              <a:t>Drag select:  </a:t>
            </a:r>
            <a:r>
              <a:rPr lang="el-GR" sz="1600" dirty="0"/>
              <a:t>Κρατώντας το </a:t>
            </a:r>
            <a:r>
              <a:rPr lang="en-US" sz="1600" dirty="0"/>
              <a:t>left mouse button </a:t>
            </a:r>
            <a:r>
              <a:rPr lang="el-GR" sz="1600" dirty="0"/>
              <a:t>και τραβώντας το ποντίκι δημιουργείται ένα 4-πλευρο σχήμα το οποίο οτιδήποτε βλέπει εντός του σχήματος το κάνει </a:t>
            </a:r>
            <a:r>
              <a:rPr lang="en-US" sz="1600" dirty="0"/>
              <a:t>select</a:t>
            </a:r>
            <a:r>
              <a:rPr lang="el-GR" sz="1600" dirty="0"/>
              <a:t> </a:t>
            </a:r>
            <a:r>
              <a:rPr lang="en-US" sz="1600" dirty="0"/>
              <a:t>(</a:t>
            </a:r>
            <a:r>
              <a:rPr lang="el-GR" sz="1600" dirty="0"/>
              <a:t>όπως κάνουμε </a:t>
            </a:r>
            <a:r>
              <a:rPr lang="en-US" sz="1600" dirty="0"/>
              <a:t>drag select </a:t>
            </a:r>
            <a:r>
              <a:rPr lang="el-GR" sz="1600" dirty="0"/>
              <a:t>αρχεία/φάκελους κτλ. στα </a:t>
            </a:r>
            <a:r>
              <a:rPr lang="en-US" sz="1600" dirty="0"/>
              <a:t> windows)</a:t>
            </a:r>
            <a:r>
              <a:rPr lang="el-GR" sz="1600" dirty="0"/>
              <a:t>.</a:t>
            </a:r>
            <a:endParaRPr lang="en-US" sz="1600" dirty="0"/>
          </a:p>
          <a:p>
            <a:pPr marL="800100" lvl="1" indent="-342900">
              <a:buFont typeface="+mj-lt"/>
              <a:buAutoNum type="arabicPeriod"/>
            </a:pPr>
            <a:endParaRPr lang="el-GR" sz="1600" dirty="0"/>
          </a:p>
        </p:txBody>
      </p:sp>
    </p:spTree>
    <p:extLst>
      <p:ext uri="{BB962C8B-B14F-4D97-AF65-F5344CB8AC3E}">
        <p14:creationId xmlns:p14="http://schemas.microsoft.com/office/powerpoint/2010/main" val="939257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Warrior</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657974"/>
            <a:ext cx="7472537" cy="3961776"/>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4733" b="14733"/>
          <a:stretch/>
        </p:blipFill>
        <p:spPr>
          <a:xfrm>
            <a:off x="8124238" y="1657974"/>
            <a:ext cx="3239177" cy="4654049"/>
          </a:xfrm>
        </p:spPr>
      </p:pic>
    </p:spTree>
    <p:extLst>
      <p:ext uri="{BB962C8B-B14F-4D97-AF65-F5344CB8AC3E}">
        <p14:creationId xmlns:p14="http://schemas.microsoft.com/office/powerpoint/2010/main" val="20040785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Ranger</a:t>
            </a:r>
            <a:br>
              <a:rPr lang="en-US" dirty="0"/>
            </a:b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98329" y="1750731"/>
            <a:ext cx="7472537" cy="3688043"/>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144" b="15144"/>
          <a:stretch/>
        </p:blipFill>
        <p:spPr>
          <a:xfrm>
            <a:off x="8257403" y="1541778"/>
            <a:ext cx="3239177" cy="4654049"/>
          </a:xfrm>
        </p:spPr>
      </p:pic>
    </p:spTree>
    <p:extLst>
      <p:ext uri="{BB962C8B-B14F-4D97-AF65-F5344CB8AC3E}">
        <p14:creationId xmlns:p14="http://schemas.microsoft.com/office/powerpoint/2010/main" val="2789445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err="1"/>
              <a:t>PeasantOrc</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541778"/>
            <a:ext cx="7612312" cy="3982722"/>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490" b="15490"/>
          <a:stretch/>
        </p:blipFill>
        <p:spPr>
          <a:xfrm>
            <a:off x="8124238" y="1657974"/>
            <a:ext cx="3239177" cy="4654049"/>
          </a:xfrm>
        </p:spPr>
      </p:pic>
    </p:spTree>
    <p:extLst>
      <p:ext uri="{BB962C8B-B14F-4D97-AF65-F5344CB8AC3E}">
        <p14:creationId xmlns:p14="http://schemas.microsoft.com/office/powerpoint/2010/main" val="1782544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Nob</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54102" y="1657974"/>
            <a:ext cx="7647939" cy="3940007"/>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078" b="15078"/>
          <a:stretch/>
        </p:blipFill>
        <p:spPr>
          <a:xfrm>
            <a:off x="8152813" y="1657974"/>
            <a:ext cx="3239177" cy="4654049"/>
          </a:xfrm>
        </p:spPr>
      </p:pic>
    </p:spTree>
    <p:extLst>
      <p:ext uri="{BB962C8B-B14F-4D97-AF65-F5344CB8AC3E}">
        <p14:creationId xmlns:p14="http://schemas.microsoft.com/office/powerpoint/2010/main" val="15571195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Boss</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17194" y="1768664"/>
            <a:ext cx="7472537" cy="3793935"/>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4982" b="14982"/>
          <a:stretch/>
        </p:blipFill>
        <p:spPr>
          <a:xfrm>
            <a:off x="8124238" y="1657974"/>
            <a:ext cx="3239177" cy="4654049"/>
          </a:xfrm>
        </p:spPr>
      </p:pic>
    </p:spTree>
    <p:extLst>
      <p:ext uri="{BB962C8B-B14F-4D97-AF65-F5344CB8AC3E}">
        <p14:creationId xmlns:p14="http://schemas.microsoft.com/office/powerpoint/2010/main" val="5194689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err="1"/>
              <a:t>War_Boss</a:t>
            </a:r>
            <a:br>
              <a:rPr lang="en-US" dirty="0"/>
            </a:b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657974"/>
            <a:ext cx="7472537" cy="3923676"/>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086" b="15086"/>
          <a:stretch/>
        </p:blipFill>
        <p:spPr>
          <a:xfrm>
            <a:off x="8124238" y="1657974"/>
            <a:ext cx="3239177" cy="4654049"/>
          </a:xfrm>
        </p:spPr>
      </p:pic>
    </p:spTree>
    <p:extLst>
      <p:ext uri="{BB962C8B-B14F-4D97-AF65-F5344CB8AC3E}">
        <p14:creationId xmlns:p14="http://schemas.microsoft.com/office/powerpoint/2010/main" val="20635507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Shaman</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882964"/>
            <a:ext cx="7472537" cy="3260535"/>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5243" b="15243"/>
          <a:stretch/>
        </p:blipFill>
        <p:spPr>
          <a:xfrm>
            <a:off x="8124238" y="1657974"/>
            <a:ext cx="3239177" cy="4654049"/>
          </a:xfrm>
        </p:spPr>
      </p:pic>
    </p:spTree>
    <p:extLst>
      <p:ext uri="{BB962C8B-B14F-4D97-AF65-F5344CB8AC3E}">
        <p14:creationId xmlns:p14="http://schemas.microsoft.com/office/powerpoint/2010/main" val="745052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a:t>Daemon</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48238" y="1433350"/>
            <a:ext cx="7472537" cy="3752226"/>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2424" b="12424"/>
          <a:stretch/>
        </p:blipFill>
        <p:spPr>
          <a:xfrm>
            <a:off x="8124238" y="1657974"/>
            <a:ext cx="3239177" cy="4654049"/>
          </a:xfrm>
        </p:spPr>
      </p:pic>
    </p:spTree>
    <p:extLst>
      <p:ext uri="{BB962C8B-B14F-4D97-AF65-F5344CB8AC3E}">
        <p14:creationId xmlns:p14="http://schemas.microsoft.com/office/powerpoint/2010/main" val="31322421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36FA-11A0-4126-A363-DEA781CD1DF1}"/>
              </a:ext>
            </a:extLst>
          </p:cNvPr>
          <p:cNvSpPr>
            <a:spLocks noGrp="1"/>
          </p:cNvSpPr>
          <p:nvPr>
            <p:ph type="title"/>
          </p:nvPr>
        </p:nvSpPr>
        <p:spPr>
          <a:xfrm>
            <a:off x="1189036" y="119343"/>
            <a:ext cx="9404723" cy="1025876"/>
          </a:xfrm>
        </p:spPr>
        <p:txBody>
          <a:bodyPr/>
          <a:lstStyle/>
          <a:p>
            <a:pPr algn="ctr"/>
            <a:r>
              <a:rPr lang="en-US" dirty="0" err="1"/>
              <a:t>BladeMaster</a:t>
            </a:r>
            <a:endParaRPr lang="en-GB" dirty="0"/>
          </a:p>
        </p:txBody>
      </p:sp>
      <p:sp>
        <p:nvSpPr>
          <p:cNvPr id="3" name="Text Placeholder 2">
            <a:extLst>
              <a:ext uri="{FF2B5EF4-FFF2-40B4-BE49-F238E27FC236}">
                <a16:creationId xmlns:a16="http://schemas.microsoft.com/office/drawing/2014/main" id="{5BB75C39-752D-43EE-B9F5-56D15D557DC4}"/>
              </a:ext>
            </a:extLst>
          </p:cNvPr>
          <p:cNvSpPr>
            <a:spLocks noGrp="1"/>
          </p:cNvSpPr>
          <p:nvPr>
            <p:ph type="body" idx="1"/>
          </p:nvPr>
        </p:nvSpPr>
        <p:spPr>
          <a:xfrm>
            <a:off x="890249" y="965516"/>
            <a:ext cx="4396338" cy="576262"/>
          </a:xfrm>
        </p:spPr>
        <p:txBody>
          <a:bodyPr/>
          <a:lstStyle/>
          <a:p>
            <a:pPr algn="ctr"/>
            <a:r>
              <a:rPr lang="en-US" dirty="0"/>
              <a:t>Prefab</a:t>
            </a:r>
            <a:endParaRPr lang="en-GB" dirty="0"/>
          </a:p>
        </p:txBody>
      </p:sp>
      <p:pic>
        <p:nvPicPr>
          <p:cNvPr id="8" name="Content Placeholder 7">
            <a:extLst>
              <a:ext uri="{FF2B5EF4-FFF2-40B4-BE49-F238E27FC236}">
                <a16:creationId xmlns:a16="http://schemas.microsoft.com/office/drawing/2014/main" id="{B4B2F4AA-AA66-4AE6-A0C1-DD902E8FE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3304" y="1657974"/>
            <a:ext cx="7472537" cy="4018926"/>
          </a:xfrm>
        </p:spPr>
      </p:pic>
      <p:sp>
        <p:nvSpPr>
          <p:cNvPr id="5" name="Text Placeholder 4">
            <a:extLst>
              <a:ext uri="{FF2B5EF4-FFF2-40B4-BE49-F238E27FC236}">
                <a16:creationId xmlns:a16="http://schemas.microsoft.com/office/drawing/2014/main" id="{536EDD6F-7C1A-4BC2-B4DF-38EC46D005A6}"/>
              </a:ext>
            </a:extLst>
          </p:cNvPr>
          <p:cNvSpPr>
            <a:spLocks noGrp="1"/>
          </p:cNvSpPr>
          <p:nvPr>
            <p:ph type="body" sz="quarter" idx="3"/>
          </p:nvPr>
        </p:nvSpPr>
        <p:spPr>
          <a:xfrm>
            <a:off x="7234721" y="857088"/>
            <a:ext cx="4396339" cy="576262"/>
          </a:xfrm>
        </p:spPr>
        <p:txBody>
          <a:bodyPr/>
          <a:lstStyle/>
          <a:p>
            <a:pPr algn="ctr"/>
            <a:r>
              <a:rPr lang="en-US" dirty="0"/>
              <a:t>Stats</a:t>
            </a:r>
            <a:endParaRPr lang="en-GB" dirty="0"/>
          </a:p>
        </p:txBody>
      </p:sp>
      <p:pic>
        <p:nvPicPr>
          <p:cNvPr id="10" name="Content Placeholder 9">
            <a:extLst>
              <a:ext uri="{FF2B5EF4-FFF2-40B4-BE49-F238E27FC236}">
                <a16:creationId xmlns:a16="http://schemas.microsoft.com/office/drawing/2014/main" id="{77672E7C-3606-4EFA-A93A-FB7294EDBB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t="16467" b="16467"/>
          <a:stretch/>
        </p:blipFill>
        <p:spPr>
          <a:xfrm>
            <a:off x="8007658" y="1657974"/>
            <a:ext cx="3355757" cy="4654049"/>
          </a:xfrm>
        </p:spPr>
      </p:pic>
    </p:spTree>
    <p:extLst>
      <p:ext uri="{BB962C8B-B14F-4D97-AF65-F5344CB8AC3E}">
        <p14:creationId xmlns:p14="http://schemas.microsoft.com/office/powerpoint/2010/main" val="17612664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1" name="Rectangle 4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ne in a crowd">
            <a:extLst>
              <a:ext uri="{FF2B5EF4-FFF2-40B4-BE49-F238E27FC236}">
                <a16:creationId xmlns:a16="http://schemas.microsoft.com/office/drawing/2014/main" id="{8563360E-0A51-4573-9293-F3F8EA75ACC2}"/>
              </a:ext>
            </a:extLst>
          </p:cNvPr>
          <p:cNvPicPr>
            <a:picLocks noChangeAspect="1"/>
          </p:cNvPicPr>
          <p:nvPr/>
        </p:nvPicPr>
        <p:blipFill rotWithShape="1">
          <a:blip r:embed="rId6">
            <a:alphaModFix amt="40000"/>
          </a:blip>
          <a:srcRect t="12500" b="12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0ADE84CA-1175-4F53-A4A9-73F097C1D5F5}"/>
              </a:ext>
            </a:extLst>
          </p:cNvPr>
          <p:cNvSpPr>
            <a:spLocks noGrp="1"/>
          </p:cNvSpPr>
          <p:nvPr>
            <p:ph type="title"/>
          </p:nvPr>
        </p:nvSpPr>
        <p:spPr>
          <a:xfrm>
            <a:off x="1154955" y="1447800"/>
            <a:ext cx="8825658" cy="3329581"/>
          </a:xfrm>
        </p:spPr>
        <p:txBody>
          <a:bodyPr vert="horz" lIns="91440" tIns="45720" rIns="91440" bIns="45720" rtlCol="0" anchor="b">
            <a:normAutofit fontScale="90000"/>
          </a:bodyPr>
          <a:lstStyle/>
          <a:p>
            <a:r>
              <a:rPr lang="en-US" sz="7200" dirty="0" err="1">
                <a:solidFill>
                  <a:schemeClr val="tx1"/>
                </a:solidFill>
              </a:rPr>
              <a:t>PlayerBuildings</a:t>
            </a:r>
            <a:r>
              <a:rPr lang="en-US" sz="7200" dirty="0">
                <a:solidFill>
                  <a:schemeClr val="tx1"/>
                </a:solidFill>
              </a:rPr>
              <a:t> and their Stats(if they exist)</a:t>
            </a:r>
          </a:p>
        </p:txBody>
      </p:sp>
    </p:spTree>
    <p:extLst>
      <p:ext uri="{BB962C8B-B14F-4D97-AF65-F5344CB8AC3E}">
        <p14:creationId xmlns:p14="http://schemas.microsoft.com/office/powerpoint/2010/main" val="53071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1472</TotalTime>
  <Words>8814</Words>
  <Application>Microsoft Office PowerPoint</Application>
  <PresentationFormat>Widescreen</PresentationFormat>
  <Paragraphs>646</Paragraphs>
  <Slides>117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117</vt:i4>
      </vt:variant>
    </vt:vector>
  </HeadingPairs>
  <TitlesOfParts>
    <vt:vector size="125" baseType="lpstr">
      <vt:lpstr>Arial</vt:lpstr>
      <vt:lpstr>Century Gothic</vt:lpstr>
      <vt:lpstr>Consolas</vt:lpstr>
      <vt:lpstr>Google Sans</vt:lpstr>
      <vt:lpstr>Segoe UI</vt:lpstr>
      <vt:lpstr>Wingdings</vt:lpstr>
      <vt:lpstr>Wingdings 3</vt:lpstr>
      <vt:lpstr>Ion</vt:lpstr>
      <vt:lpstr>ΤΕΧΝΟΛΟΓΙΕΣ ΑΝΑΠΤΥΞΗΣ ΗΛΕΚΤΡΟΝΙΚΩΝ ΠΑΙΧΝΙΔΙΩΝ 2020-2021</vt:lpstr>
      <vt:lpstr>Περιεχόμενα</vt:lpstr>
      <vt:lpstr>Εισαγωγή</vt:lpstr>
      <vt:lpstr>Εισαγωγή</vt:lpstr>
      <vt:lpstr>Σχεδίαση</vt:lpstr>
      <vt:lpstr>Σχεδίαση</vt:lpstr>
      <vt:lpstr>Σχεδίαση</vt:lpstr>
      <vt:lpstr>Σχεδίαση</vt:lpstr>
      <vt:lpstr>Σχεδίαση</vt:lpstr>
      <vt:lpstr>Σχεδίαση</vt:lpstr>
      <vt:lpstr>Σχεδίαση</vt:lpstr>
      <vt:lpstr>Σχεδίαση</vt:lpstr>
      <vt:lpstr>Σχεδίαση</vt:lpstr>
      <vt:lpstr>Σχεδίαση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vt:lpstr>
      <vt:lpstr>Ανάπτυξη </vt:lpstr>
      <vt:lpstr>Ανάπτυξη</vt:lpstr>
      <vt:lpstr>Ανάπτυξη</vt:lpstr>
      <vt:lpstr>Ανάπτυξη</vt:lpstr>
      <vt:lpstr>ActionFrame Script</vt:lpstr>
      <vt:lpstr>ActionFrame Script</vt:lpstr>
      <vt:lpstr>ActionFrame Script</vt:lpstr>
      <vt:lpstr>ActionFrame Script</vt:lpstr>
      <vt:lpstr>ActionFrame Script</vt:lpstr>
      <vt:lpstr>ActionFrame Script: επεξήγηση</vt:lpstr>
      <vt:lpstr>ActionTimer Script</vt:lpstr>
      <vt:lpstr>ActionTimer Script: επεξήγηση</vt:lpstr>
      <vt:lpstr>WorldMap(Mission_01)</vt:lpstr>
      <vt:lpstr>Lighting </vt:lpstr>
      <vt:lpstr>Scenes&amp;Settings</vt:lpstr>
      <vt:lpstr>Grass</vt:lpstr>
      <vt:lpstr>Tress</vt:lpstr>
      <vt:lpstr>Tress Brush</vt:lpstr>
      <vt:lpstr>Grass Brush</vt:lpstr>
      <vt:lpstr>Terrain Brush</vt:lpstr>
      <vt:lpstr>Static Assets</vt:lpstr>
      <vt:lpstr>NavMesh </vt:lpstr>
      <vt:lpstr>Τι είναι το NavMesh</vt:lpstr>
      <vt:lpstr>NavMesh </vt:lpstr>
      <vt:lpstr>Characters</vt:lpstr>
      <vt:lpstr>Characters</vt:lpstr>
      <vt:lpstr>Characters</vt:lpstr>
      <vt:lpstr>HighLight (circle to show selected unit )</vt:lpstr>
      <vt:lpstr>HealthBar</vt:lpstr>
      <vt:lpstr>UnitsStatsDiplay Script</vt:lpstr>
      <vt:lpstr>UnitsStatsDiplay Script</vt:lpstr>
      <vt:lpstr>UnitsStatsDiplay Script</vt:lpstr>
      <vt:lpstr>UnitsStatsDiplay Script επεξήγηση</vt:lpstr>
      <vt:lpstr>Units/Buildings and their Stats</vt:lpstr>
      <vt:lpstr>PlayerUnits and their Stats</vt:lpstr>
      <vt:lpstr>Soldier</vt:lpstr>
      <vt:lpstr>Shooter </vt:lpstr>
      <vt:lpstr>Peasant</vt:lpstr>
      <vt:lpstr>Elite</vt:lpstr>
      <vt:lpstr>Sergeant</vt:lpstr>
      <vt:lpstr>Command</vt:lpstr>
      <vt:lpstr>Healer</vt:lpstr>
      <vt:lpstr>Hero</vt:lpstr>
      <vt:lpstr>Hero1</vt:lpstr>
      <vt:lpstr>EnemyUnits and their Stats</vt:lpstr>
      <vt:lpstr>Warrior</vt:lpstr>
      <vt:lpstr>Ranger </vt:lpstr>
      <vt:lpstr>PeasantOrc</vt:lpstr>
      <vt:lpstr>Nob</vt:lpstr>
      <vt:lpstr>Boss</vt:lpstr>
      <vt:lpstr>War_Boss </vt:lpstr>
      <vt:lpstr>Shaman</vt:lpstr>
      <vt:lpstr>Daemon</vt:lpstr>
      <vt:lpstr>BladeMaster</vt:lpstr>
      <vt:lpstr>PlayerBuildings and their Stats(if they exist)</vt:lpstr>
      <vt:lpstr>Barracks</vt:lpstr>
      <vt:lpstr>TownHall  </vt:lpstr>
      <vt:lpstr>Alter of Heroes</vt:lpstr>
      <vt:lpstr>WatchTower</vt:lpstr>
      <vt:lpstr>DeffenceTower</vt:lpstr>
      <vt:lpstr>Fortress  </vt:lpstr>
      <vt:lpstr>Farm</vt:lpstr>
      <vt:lpstr>Mine</vt:lpstr>
      <vt:lpstr>Script που δεν αναφέρθηκαν αλλά τρέχουν παράλληλα με τα άλλα.</vt:lpstr>
      <vt:lpstr>Γιατί χρησιμοποιώ παντού namespace{}</vt:lpstr>
      <vt:lpstr>Σφάλματα και Αστοχίες στην Ανάπτυξη</vt:lpstr>
      <vt:lpstr>Σφάλματα και Αστοχίες στην Ανάπτυξη</vt:lpstr>
      <vt:lpstr>Σφάλματα και Αστοχίες στην Ανάπτυξη</vt:lpstr>
      <vt:lpstr>Κριτήρια Ανάπτυξης</vt:lpstr>
      <vt:lpstr>Κριτήρια Ανάπτυξης</vt:lpstr>
      <vt:lpstr>ΠΗΓΕΣ – ΒΙΒΛΙΟΓΡΑΦΙΑ - ASSETS​</vt:lpstr>
      <vt:lpstr>ΠΗΓΕΣ – ΒΙΒΛΙΟΓΡΑΦΙΑ - ASSETS​</vt:lpstr>
      <vt:lpstr>ΠΗΓΕΣ – ΒΙΒΛΙΟΓΡΑΦΙΑ - 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ΤΕΧΝΟΛΟΓΙΕΣ ΑΝΑΠΤΥΞΗΣ ΗΛΕΚΤΡΟΝΙΚΩΝ ΠΑΙΧΝΙΔΙΩΝ 2020-2021</dc:title>
  <dc:creator>ΑΠΟΣΤΟΛΟΣ-ΑΝΔΡΕΑΣ ΧΑΡΙΤΟΥΔΗΣ</dc:creator>
  <cp:lastModifiedBy>ΑΠΟΣΤΟΛΟΣ-ΑΝΔΡΕΑΣ ΧΑΡΙΤΟΥΔΗΣ</cp:lastModifiedBy>
  <cp:revision>117</cp:revision>
  <dcterms:created xsi:type="dcterms:W3CDTF">2021-10-22T14:44:55Z</dcterms:created>
  <dcterms:modified xsi:type="dcterms:W3CDTF">2021-10-24T15:20:25Z</dcterms:modified>
</cp:coreProperties>
</file>